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Open Sans" panose="020B0606030504020204" pitchFamily="34" charset="0"/>
      <p:regular r:id="rId23"/>
    </p:embeddedFont>
    <p:embeddedFont>
      <p:font typeface="Open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anchimilma.com.br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7.svg"/><Relationship Id="rId5" Type="http://schemas.openxmlformats.org/officeDocument/2006/relationships/image" Target="../media/image4.png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8601" y="8310132"/>
            <a:ext cx="3123798" cy="1517289"/>
          </a:xfrm>
          <a:custGeom>
            <a:avLst/>
            <a:gdLst/>
            <a:ahLst/>
            <a:cxnLst/>
            <a:rect l="l" t="t" r="r" b="b"/>
            <a:pathLst>
              <a:path w="3123798" h="1517289">
                <a:moveTo>
                  <a:pt x="0" y="0"/>
                </a:moveTo>
                <a:lnTo>
                  <a:pt x="3123797" y="0"/>
                </a:lnTo>
                <a:lnTo>
                  <a:pt x="3123797" y="1517289"/>
                </a:lnTo>
                <a:lnTo>
                  <a:pt x="0" y="151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24789"/>
            <a:ext cx="3327472" cy="2566907"/>
          </a:xfrm>
          <a:custGeom>
            <a:avLst/>
            <a:gdLst/>
            <a:ahLst/>
            <a:cxnLst/>
            <a:rect l="l" t="t" r="r" b="b"/>
            <a:pathLst>
              <a:path w="3327472" h="2566907">
                <a:moveTo>
                  <a:pt x="0" y="0"/>
                </a:moveTo>
                <a:lnTo>
                  <a:pt x="3327472" y="0"/>
                </a:lnTo>
                <a:lnTo>
                  <a:pt x="3327472" y="2566907"/>
                </a:lnTo>
                <a:lnTo>
                  <a:pt x="0" y="2566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9172" y="2808129"/>
            <a:ext cx="2282655" cy="766972"/>
          </a:xfrm>
          <a:custGeom>
            <a:avLst/>
            <a:gdLst/>
            <a:ahLst/>
            <a:cxnLst/>
            <a:rect l="l" t="t" r="r" b="b"/>
            <a:pathLst>
              <a:path w="2282655" h="766972">
                <a:moveTo>
                  <a:pt x="0" y="0"/>
                </a:moveTo>
                <a:lnTo>
                  <a:pt x="2282655" y="0"/>
                </a:lnTo>
                <a:lnTo>
                  <a:pt x="2282655" y="766972"/>
                </a:lnTo>
                <a:lnTo>
                  <a:pt x="0" y="766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55662" y="566543"/>
            <a:ext cx="5016929" cy="2083400"/>
          </a:xfrm>
          <a:custGeom>
            <a:avLst/>
            <a:gdLst/>
            <a:ahLst/>
            <a:cxnLst/>
            <a:rect l="l" t="t" r="r" b="b"/>
            <a:pathLst>
              <a:path w="5016929" h="2083400">
                <a:moveTo>
                  <a:pt x="0" y="0"/>
                </a:moveTo>
                <a:lnTo>
                  <a:pt x="5016929" y="0"/>
                </a:lnTo>
                <a:lnTo>
                  <a:pt x="5016929" y="2083400"/>
                </a:lnTo>
                <a:lnTo>
                  <a:pt x="0" y="2083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334" t="-74840" r="-38849" b="-504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46348" y="1387413"/>
            <a:ext cx="5024505" cy="847885"/>
          </a:xfrm>
          <a:custGeom>
            <a:avLst/>
            <a:gdLst/>
            <a:ahLst/>
            <a:cxnLst/>
            <a:rect l="l" t="t" r="r" b="b"/>
            <a:pathLst>
              <a:path w="5024505" h="847885">
                <a:moveTo>
                  <a:pt x="0" y="0"/>
                </a:moveTo>
                <a:lnTo>
                  <a:pt x="5024505" y="0"/>
                </a:lnTo>
                <a:lnTo>
                  <a:pt x="5024505" y="847885"/>
                </a:lnTo>
                <a:lnTo>
                  <a:pt x="0" y="847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08711" y="431096"/>
            <a:ext cx="2760519" cy="2760519"/>
          </a:xfrm>
          <a:custGeom>
            <a:avLst/>
            <a:gdLst/>
            <a:ahLst/>
            <a:cxnLst/>
            <a:rect l="l" t="t" r="r" b="b"/>
            <a:pathLst>
              <a:path w="2760519" h="2760519">
                <a:moveTo>
                  <a:pt x="0" y="0"/>
                </a:moveTo>
                <a:lnTo>
                  <a:pt x="2760518" y="0"/>
                </a:lnTo>
                <a:lnTo>
                  <a:pt x="2760518" y="2760519"/>
                </a:lnTo>
                <a:lnTo>
                  <a:pt x="0" y="276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0021" y="8310132"/>
            <a:ext cx="14297979" cy="2121327"/>
          </a:xfrm>
          <a:custGeom>
            <a:avLst/>
            <a:gdLst/>
            <a:ahLst/>
            <a:cxnLst/>
            <a:rect l="l" t="t" r="r" b="b"/>
            <a:pathLst>
              <a:path w="14297979" h="2121327">
                <a:moveTo>
                  <a:pt x="0" y="0"/>
                </a:moveTo>
                <a:lnTo>
                  <a:pt x="14297979" y="0"/>
                </a:lnTo>
                <a:lnTo>
                  <a:pt x="14297979" y="2121327"/>
                </a:lnTo>
                <a:lnTo>
                  <a:pt x="0" y="2121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5493" b="-262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4461597"/>
            <a:ext cx="6464367" cy="5825403"/>
          </a:xfrm>
          <a:custGeom>
            <a:avLst/>
            <a:gdLst/>
            <a:ahLst/>
            <a:cxnLst/>
            <a:rect l="l" t="t" r="r" b="b"/>
            <a:pathLst>
              <a:path w="6464367" h="5825403">
                <a:moveTo>
                  <a:pt x="0" y="0"/>
                </a:moveTo>
                <a:lnTo>
                  <a:pt x="6464367" y="0"/>
                </a:lnTo>
                <a:lnTo>
                  <a:pt x="6464367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25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32242" y="4385397"/>
            <a:ext cx="12629585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Seleção de animais com base nos resultados das avaliações de resistência e tolerância ao carrapato bovino e o que esperar do futuro?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6573" y="6979372"/>
            <a:ext cx="1201803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Rodrigo Giglioti</a:t>
            </a:r>
          </a:p>
          <a:p>
            <a:pPr algn="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Instituto de Zootecnia - IZ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894" y="1723728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697726" y="267040"/>
            <a:ext cx="6974096" cy="9298795"/>
          </a:xfrm>
          <a:custGeom>
            <a:avLst/>
            <a:gdLst/>
            <a:ahLst/>
            <a:cxnLst/>
            <a:rect l="l" t="t" r="r" b="b"/>
            <a:pathLst>
              <a:path w="6974096" h="9298795">
                <a:moveTo>
                  <a:pt x="0" y="0"/>
                </a:moveTo>
                <a:lnTo>
                  <a:pt x="6974096" y="0"/>
                </a:lnTo>
                <a:lnTo>
                  <a:pt x="6974096" y="9298795"/>
                </a:lnTo>
                <a:lnTo>
                  <a:pt x="0" y="9298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44502" y="2442288"/>
            <a:ext cx="12877747" cy="7066397"/>
            <a:chOff x="0" y="0"/>
            <a:chExt cx="17170330" cy="9421863"/>
          </a:xfrm>
        </p:grpSpPr>
        <p:sp>
          <p:nvSpPr>
            <p:cNvPr id="7" name="Freeform 7"/>
            <p:cNvSpPr/>
            <p:nvPr/>
          </p:nvSpPr>
          <p:spPr>
            <a:xfrm>
              <a:off x="0" y="1055918"/>
              <a:ext cx="8840589" cy="8365945"/>
            </a:xfrm>
            <a:custGeom>
              <a:avLst/>
              <a:gdLst/>
              <a:ahLst/>
              <a:cxnLst/>
              <a:rect l="l" t="t" r="r" b="b"/>
              <a:pathLst>
                <a:path w="8840589" h="8365945">
                  <a:moveTo>
                    <a:pt x="0" y="0"/>
                  </a:moveTo>
                  <a:lnTo>
                    <a:pt x="8840589" y="0"/>
                  </a:lnTo>
                  <a:lnTo>
                    <a:pt x="8840589" y="8365945"/>
                  </a:lnTo>
                  <a:lnTo>
                    <a:pt x="0" y="836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7634" t="-61942" r="-100325" b="-215608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14510397" y="0"/>
              <a:ext cx="2659933" cy="2670075"/>
              <a:chOff x="0" y="0"/>
              <a:chExt cx="525419" cy="52742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25419" cy="527422"/>
              </a:xfrm>
              <a:custGeom>
                <a:avLst/>
                <a:gdLst/>
                <a:ahLst/>
                <a:cxnLst/>
                <a:rect l="l" t="t" r="r" b="b"/>
                <a:pathLst>
                  <a:path w="525419" h="527422">
                    <a:moveTo>
                      <a:pt x="197919" y="0"/>
                    </a:moveTo>
                    <a:lnTo>
                      <a:pt x="327500" y="0"/>
                    </a:lnTo>
                    <a:cubicBezTo>
                      <a:pt x="436808" y="0"/>
                      <a:pt x="525419" y="88611"/>
                      <a:pt x="525419" y="197919"/>
                    </a:cubicBezTo>
                    <a:lnTo>
                      <a:pt x="525419" y="329503"/>
                    </a:lnTo>
                    <a:cubicBezTo>
                      <a:pt x="525419" y="438811"/>
                      <a:pt x="436808" y="527422"/>
                      <a:pt x="327500" y="527422"/>
                    </a:cubicBezTo>
                    <a:lnTo>
                      <a:pt x="197919" y="527422"/>
                    </a:lnTo>
                    <a:cubicBezTo>
                      <a:pt x="88611" y="527422"/>
                      <a:pt x="0" y="438811"/>
                      <a:pt x="0" y="329503"/>
                    </a:cubicBezTo>
                    <a:lnTo>
                      <a:pt x="0" y="197919"/>
                    </a:lnTo>
                    <a:cubicBezTo>
                      <a:pt x="0" y="88611"/>
                      <a:pt x="88611" y="0"/>
                      <a:pt x="197919" y="0"/>
                    </a:cubicBezTo>
                    <a:close/>
                  </a:path>
                </a:pathLst>
              </a:custGeom>
              <a:ln w="133350" cap="rnd">
                <a:solidFill>
                  <a:srgbClr val="CC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525419" cy="565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10683402">
              <a:off x="7741539" y="2808437"/>
              <a:ext cx="8244898" cy="4977857"/>
            </a:xfrm>
            <a:custGeom>
              <a:avLst/>
              <a:gdLst/>
              <a:ahLst/>
              <a:cxnLst/>
              <a:rect l="l" t="t" r="r" b="b"/>
              <a:pathLst>
                <a:path w="8244898" h="4977857">
                  <a:moveTo>
                    <a:pt x="0" y="0"/>
                  </a:moveTo>
                  <a:lnTo>
                    <a:pt x="8244898" y="0"/>
                  </a:lnTo>
                  <a:lnTo>
                    <a:pt x="8244898" y="4977857"/>
                  </a:lnTo>
                  <a:lnTo>
                    <a:pt x="0" y="4977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2721636" y="4545089"/>
              <a:ext cx="1540002" cy="154000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95250" cap="sq">
                <a:solidFill>
                  <a:srgbClr val="CC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6119508" y="5797624"/>
              <a:ext cx="1540002" cy="154000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95250" cap="sq">
                <a:solidFill>
                  <a:srgbClr val="CC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732543" y="46035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9128" y="1596561"/>
            <a:ext cx="820320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Contagens de carrapatos: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Fêmeas adultas e escores de infestação (0 - 4)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894" y="1723728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7739732" y="1663236"/>
            <a:ext cx="9922240" cy="7441680"/>
          </a:xfrm>
          <a:custGeom>
            <a:avLst/>
            <a:gdLst/>
            <a:ahLst/>
            <a:cxnLst/>
            <a:rect l="l" t="t" r="r" b="b"/>
            <a:pathLst>
              <a:path w="9922240" h="7441680">
                <a:moveTo>
                  <a:pt x="0" y="0"/>
                </a:moveTo>
                <a:lnTo>
                  <a:pt x="9922240" y="0"/>
                </a:lnTo>
                <a:lnTo>
                  <a:pt x="9922240" y="7441681"/>
                </a:lnTo>
                <a:lnTo>
                  <a:pt x="0" y="74416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42030" y="4576750"/>
            <a:ext cx="3961570" cy="1123645"/>
          </a:xfrm>
          <a:custGeom>
            <a:avLst/>
            <a:gdLst/>
            <a:ahLst/>
            <a:cxnLst/>
            <a:rect l="l" t="t" r="r" b="b"/>
            <a:pathLst>
              <a:path w="3961570" h="1123645">
                <a:moveTo>
                  <a:pt x="0" y="0"/>
                </a:moveTo>
                <a:lnTo>
                  <a:pt x="3961570" y="0"/>
                </a:lnTo>
                <a:lnTo>
                  <a:pt x="3961570" y="1123645"/>
                </a:lnTo>
                <a:lnTo>
                  <a:pt x="0" y="1123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2543" y="46035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9128" y="1596561"/>
            <a:ext cx="632440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Contagens de carrapatos: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Fêmeas adultas e escores de infestação (0 - 4)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7626" y="4519930"/>
            <a:ext cx="632440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Exemplo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0 fêmeas adultas e escore =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894" y="1723728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668825" y="316045"/>
            <a:ext cx="3095574" cy="2460981"/>
          </a:xfrm>
          <a:custGeom>
            <a:avLst/>
            <a:gdLst/>
            <a:ahLst/>
            <a:cxnLst/>
            <a:rect l="l" t="t" r="r" b="b"/>
            <a:pathLst>
              <a:path w="3095574" h="2460981">
                <a:moveTo>
                  <a:pt x="0" y="0"/>
                </a:moveTo>
                <a:lnTo>
                  <a:pt x="3095574" y="0"/>
                </a:lnTo>
                <a:lnTo>
                  <a:pt x="3095574" y="2460981"/>
                </a:lnTo>
                <a:lnTo>
                  <a:pt x="0" y="246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777026"/>
            <a:ext cx="1284170" cy="1364324"/>
          </a:xfrm>
          <a:custGeom>
            <a:avLst/>
            <a:gdLst/>
            <a:ahLst/>
            <a:cxnLst/>
            <a:rect l="l" t="t" r="r" b="b"/>
            <a:pathLst>
              <a:path w="1284170" h="1364324">
                <a:moveTo>
                  <a:pt x="0" y="0"/>
                </a:moveTo>
                <a:lnTo>
                  <a:pt x="1284170" y="0"/>
                </a:lnTo>
                <a:lnTo>
                  <a:pt x="1284170" y="1364324"/>
                </a:lnTo>
                <a:lnTo>
                  <a:pt x="0" y="136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85618" y="3192298"/>
            <a:ext cx="3241494" cy="3237443"/>
          </a:xfrm>
          <a:custGeom>
            <a:avLst/>
            <a:gdLst/>
            <a:ahLst/>
            <a:cxnLst/>
            <a:rect l="l" t="t" r="r" b="b"/>
            <a:pathLst>
              <a:path w="3241494" h="3237443">
                <a:moveTo>
                  <a:pt x="0" y="0"/>
                </a:moveTo>
                <a:lnTo>
                  <a:pt x="3241495" y="0"/>
                </a:lnTo>
                <a:lnTo>
                  <a:pt x="3241495" y="3237442"/>
                </a:lnTo>
                <a:lnTo>
                  <a:pt x="0" y="3237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2543" y="46035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3128" y="1926845"/>
            <a:ext cx="1266921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Análise dos dados: Modelo de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Normas de Reação: Tolerância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4413" y="3630554"/>
            <a:ext cx="707585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desempenho produtivo responde à variação na carga de carrapatos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9151" y="7048128"/>
            <a:ext cx="1602521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-O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intercepto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 norma de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reação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indica o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potencial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produtivo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basal do animal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31982" y="8942333"/>
            <a:ext cx="505807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-slope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inclinação da reta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39977" y="7828543"/>
            <a:ext cx="1111275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Animais com intercepto alto são geneticamente superiores em desempenho</a:t>
            </a:r>
          </a:p>
        </p:txBody>
      </p:sp>
      <p:sp>
        <p:nvSpPr>
          <p:cNvPr id="14" name="Freeform 14"/>
          <p:cNvSpPr/>
          <p:nvPr/>
        </p:nvSpPr>
        <p:spPr>
          <a:xfrm>
            <a:off x="1897892" y="7628518"/>
            <a:ext cx="1284170" cy="1364324"/>
          </a:xfrm>
          <a:custGeom>
            <a:avLst/>
            <a:gdLst/>
            <a:ahLst/>
            <a:cxnLst/>
            <a:rect l="l" t="t" r="r" b="b"/>
            <a:pathLst>
              <a:path w="1284170" h="1364324">
                <a:moveTo>
                  <a:pt x="0" y="0"/>
                </a:moveTo>
                <a:lnTo>
                  <a:pt x="1284170" y="0"/>
                </a:lnTo>
                <a:lnTo>
                  <a:pt x="1284170" y="1364324"/>
                </a:lnTo>
                <a:lnTo>
                  <a:pt x="0" y="136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905" y="1398362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668825" y="316045"/>
            <a:ext cx="3095574" cy="2460981"/>
          </a:xfrm>
          <a:custGeom>
            <a:avLst/>
            <a:gdLst/>
            <a:ahLst/>
            <a:cxnLst/>
            <a:rect l="l" t="t" r="r" b="b"/>
            <a:pathLst>
              <a:path w="3095574" h="2460981">
                <a:moveTo>
                  <a:pt x="0" y="0"/>
                </a:moveTo>
                <a:lnTo>
                  <a:pt x="3095574" y="0"/>
                </a:lnTo>
                <a:lnTo>
                  <a:pt x="3095574" y="2460981"/>
                </a:lnTo>
                <a:lnTo>
                  <a:pt x="0" y="246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7905" y="23032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5139" y="1601479"/>
            <a:ext cx="1266921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Análise dos dados: Modelo de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Normas de Reação: Tolerância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667266"/>
            <a:ext cx="706040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Resumo das Análises Estatísticas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336" y="3581031"/>
            <a:ext cx="16110007" cy="2927137"/>
            <a:chOff x="0" y="0"/>
            <a:chExt cx="21480009" cy="3902850"/>
          </a:xfrm>
        </p:grpSpPr>
        <p:sp>
          <p:nvSpPr>
            <p:cNvPr id="10" name="TextBox 10"/>
            <p:cNvSpPr txBox="1"/>
            <p:nvPr/>
          </p:nvSpPr>
          <p:spPr>
            <a:xfrm>
              <a:off x="2648933" y="1551021"/>
              <a:ext cx="18831076" cy="2351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 algn="l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Criado indice global de infestação: 2 medidas</a:t>
              </a:r>
            </a:p>
            <a:p>
              <a:pPr marL="734059" lvl="1" indent="-367030" algn="l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CorG 0.96</a:t>
              </a:r>
            </a:p>
            <a:p>
              <a:pPr marL="734059" lvl="1" indent="-367030" algn="l">
                <a:lnSpc>
                  <a:spcPts val="4759"/>
                </a:lnSpc>
                <a:buFont typeface="Arial"/>
                <a:buChar char="•"/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CorR 0.41 (cada medida contém informação fenotípica única)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1617696" cy="161769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E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739"/>
                  </a:lnSpc>
                </a:pPr>
                <a:r>
                  <a:rPr lang="en-US" sz="4099" b="1" dirty="0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965223" y="377683"/>
              <a:ext cx="14518283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Construção</a:t>
              </a:r>
              <a:r>
                <a:rPr lang="en-US" sz="35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 </a:t>
              </a:r>
              <a:r>
                <a:rPr lang="en-US" sz="35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Índice</a:t>
              </a:r>
              <a:r>
                <a:rPr lang="en-US" sz="35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Global de </a:t>
              </a:r>
              <a:r>
                <a:rPr lang="en-US" sz="35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Infestação</a:t>
              </a:r>
              <a:r>
                <a:rPr lang="en-US" sz="35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(PCA)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818133" y="2724552"/>
            <a:ext cx="256133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MCMCglm 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1336" y="6524363"/>
            <a:ext cx="18045741" cy="3594479"/>
            <a:chOff x="0" y="0"/>
            <a:chExt cx="24060989" cy="4792638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617696" cy="161769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E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739"/>
                  </a:lnSpc>
                </a:pPr>
                <a:r>
                  <a:rPr lang="en-US" sz="40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965223" y="356232"/>
              <a:ext cx="16210161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Decomposição do índice em desafio crônico e agudo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95425" y="2160621"/>
              <a:ext cx="16866394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-média_IF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→ média individual do desafio (componente crônico)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8865" y="3671075"/>
              <a:ext cx="14845308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-desvio_IF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→ desvio por avaliação (componente agudo)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7061819" y="1375908"/>
              <a:ext cx="6999170" cy="1998677"/>
            </a:xfrm>
            <a:custGeom>
              <a:avLst/>
              <a:gdLst/>
              <a:ahLst/>
              <a:cxnLst/>
              <a:rect l="l" t="t" r="r" b="b"/>
              <a:pathLst>
                <a:path w="6999170" h="1998677">
                  <a:moveTo>
                    <a:pt x="0" y="0"/>
                  </a:moveTo>
                  <a:lnTo>
                    <a:pt x="6999170" y="0"/>
                  </a:lnTo>
                  <a:lnTo>
                    <a:pt x="6999170" y="1998677"/>
                  </a:lnTo>
                  <a:lnTo>
                    <a:pt x="0" y="199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777" t="-80432" r="-50370" b="-258544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5312786" y="3577785"/>
              <a:ext cx="8034400" cy="1214853"/>
            </a:xfrm>
            <a:custGeom>
              <a:avLst/>
              <a:gdLst/>
              <a:ahLst/>
              <a:cxnLst/>
              <a:rect l="l" t="t" r="r" b="b"/>
              <a:pathLst>
                <a:path w="8034400" h="1214853">
                  <a:moveTo>
                    <a:pt x="0" y="0"/>
                  </a:moveTo>
                  <a:lnTo>
                    <a:pt x="8034401" y="0"/>
                  </a:lnTo>
                  <a:lnTo>
                    <a:pt x="8034401" y="1214853"/>
                  </a:lnTo>
                  <a:lnTo>
                    <a:pt x="0" y="1214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814" t="-562712" r="-56434" b="-215221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894" y="1723728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668825" y="316045"/>
            <a:ext cx="3095574" cy="2460981"/>
          </a:xfrm>
          <a:custGeom>
            <a:avLst/>
            <a:gdLst/>
            <a:ahLst/>
            <a:cxnLst/>
            <a:rect l="l" t="t" r="r" b="b"/>
            <a:pathLst>
              <a:path w="3095574" h="2460981">
                <a:moveTo>
                  <a:pt x="0" y="0"/>
                </a:moveTo>
                <a:lnTo>
                  <a:pt x="3095574" y="0"/>
                </a:lnTo>
                <a:lnTo>
                  <a:pt x="3095574" y="2460981"/>
                </a:lnTo>
                <a:lnTo>
                  <a:pt x="0" y="2460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2543" y="46035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3128" y="1926845"/>
            <a:ext cx="1266921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Análise dos dados: Modelo de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Normas de Reação: Tolerância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22064" y="3240598"/>
            <a:ext cx="12527002" cy="1439330"/>
            <a:chOff x="0" y="0"/>
            <a:chExt cx="16702669" cy="191910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17696" cy="16176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E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739"/>
                  </a:lnSpc>
                </a:pPr>
                <a:r>
                  <a:rPr lang="en-US" sz="40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3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878164" y="358630"/>
              <a:ext cx="10496550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Construção e ordenação do pedigree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44380" y="1167478"/>
              <a:ext cx="10758289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Criação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matriz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inversa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de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parentesco</a:t>
              </a:r>
              <a:endPara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2064" y="5143500"/>
            <a:ext cx="1213272" cy="121327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E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30687" y="5348605"/>
            <a:ext cx="9363895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Efeitos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fixos</a:t>
            </a:r>
            <a:endParaRPr lang="en-US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avaliação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(aval)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linhagem</a:t>
            </a: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grupo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contemporâneo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gc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safra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×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grupo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mean_IF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crônico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dev_IF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agudo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interações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5600" y="5348605"/>
            <a:ext cx="674191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Efeito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aleatório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genético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aditivo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us(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traco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+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traco:dev_IF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: animal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1901" y="680118"/>
            <a:ext cx="15799584" cy="8926765"/>
          </a:xfrm>
          <a:custGeom>
            <a:avLst/>
            <a:gdLst/>
            <a:ahLst/>
            <a:cxnLst/>
            <a:rect l="l" t="t" r="r" b="b"/>
            <a:pathLst>
              <a:path w="15799584" h="8926765">
                <a:moveTo>
                  <a:pt x="0" y="0"/>
                </a:moveTo>
                <a:lnTo>
                  <a:pt x="15799584" y="0"/>
                </a:lnTo>
                <a:lnTo>
                  <a:pt x="15799584" y="8926764"/>
                </a:lnTo>
                <a:lnTo>
                  <a:pt x="0" y="8926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9376" y="8644402"/>
            <a:ext cx="933906" cy="933906"/>
          </a:xfrm>
          <a:custGeom>
            <a:avLst/>
            <a:gdLst/>
            <a:ahLst/>
            <a:cxnLst/>
            <a:rect l="l" t="t" r="r" b="b"/>
            <a:pathLst>
              <a:path w="933906" h="933906">
                <a:moveTo>
                  <a:pt x="0" y="0"/>
                </a:moveTo>
                <a:lnTo>
                  <a:pt x="933906" y="0"/>
                </a:lnTo>
                <a:lnTo>
                  <a:pt x="933906" y="933905"/>
                </a:lnTo>
                <a:lnTo>
                  <a:pt x="0" y="93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7561" y="5143500"/>
            <a:ext cx="1485721" cy="2478082"/>
            <a:chOff x="0" y="0"/>
            <a:chExt cx="1980961" cy="3304109"/>
          </a:xfrm>
        </p:grpSpPr>
        <p:sp>
          <p:nvSpPr>
            <p:cNvPr id="5" name="Freeform 5"/>
            <p:cNvSpPr/>
            <p:nvPr/>
          </p:nvSpPr>
          <p:spPr>
            <a:xfrm>
              <a:off x="735753" y="1380399"/>
              <a:ext cx="1245208" cy="1245208"/>
            </a:xfrm>
            <a:custGeom>
              <a:avLst/>
              <a:gdLst/>
              <a:ahLst/>
              <a:cxnLst/>
              <a:rect l="l" t="t" r="r" b="b"/>
              <a:pathLst>
                <a:path w="1245208" h="1245208">
                  <a:moveTo>
                    <a:pt x="0" y="0"/>
                  </a:moveTo>
                  <a:lnTo>
                    <a:pt x="1245208" y="0"/>
                  </a:lnTo>
                  <a:lnTo>
                    <a:pt x="1245208" y="1245207"/>
                  </a:lnTo>
                  <a:lnTo>
                    <a:pt x="0" y="1245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 rot="-5399999">
              <a:off x="-1342915" y="1276240"/>
              <a:ext cx="3304109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CC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Tolerância</a:t>
              </a:r>
              <a:r>
                <a:rPr lang="en-US" sz="3399" b="1" dirty="0">
                  <a:solidFill>
                    <a:srgbClr val="CC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819" y="816942"/>
            <a:ext cx="16862481" cy="8653115"/>
          </a:xfrm>
          <a:custGeom>
            <a:avLst/>
            <a:gdLst/>
            <a:ahLst/>
            <a:cxnLst/>
            <a:rect l="l" t="t" r="r" b="b"/>
            <a:pathLst>
              <a:path w="16862481" h="8653115">
                <a:moveTo>
                  <a:pt x="0" y="0"/>
                </a:moveTo>
                <a:lnTo>
                  <a:pt x="16862481" y="0"/>
                </a:lnTo>
                <a:lnTo>
                  <a:pt x="16862481" y="8653116"/>
                </a:lnTo>
                <a:lnTo>
                  <a:pt x="0" y="8653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412" y="450309"/>
            <a:ext cx="13115588" cy="9836691"/>
          </a:xfrm>
          <a:custGeom>
            <a:avLst/>
            <a:gdLst/>
            <a:ahLst/>
            <a:cxnLst/>
            <a:rect l="l" t="t" r="r" b="b"/>
            <a:pathLst>
              <a:path w="13115588" h="9836691">
                <a:moveTo>
                  <a:pt x="0" y="0"/>
                </a:moveTo>
                <a:lnTo>
                  <a:pt x="13115588" y="0"/>
                </a:lnTo>
                <a:lnTo>
                  <a:pt x="13115588" y="9836691"/>
                </a:lnTo>
                <a:lnTo>
                  <a:pt x="0" y="9836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40566" y="715421"/>
            <a:ext cx="5101933" cy="5092657"/>
          </a:xfrm>
          <a:custGeom>
            <a:avLst/>
            <a:gdLst/>
            <a:ahLst/>
            <a:cxnLst/>
            <a:rect l="l" t="t" r="r" b="b"/>
            <a:pathLst>
              <a:path w="5101933" h="5092657">
                <a:moveTo>
                  <a:pt x="0" y="0"/>
                </a:moveTo>
                <a:lnTo>
                  <a:pt x="5101934" y="0"/>
                </a:lnTo>
                <a:lnTo>
                  <a:pt x="5101934" y="5092657"/>
                </a:lnTo>
                <a:lnTo>
                  <a:pt x="0" y="5092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18510" y="5124791"/>
            <a:ext cx="4946047" cy="4937054"/>
          </a:xfrm>
          <a:custGeom>
            <a:avLst/>
            <a:gdLst/>
            <a:ahLst/>
            <a:cxnLst/>
            <a:rect l="l" t="t" r="r" b="b"/>
            <a:pathLst>
              <a:path w="4946047" h="4937054">
                <a:moveTo>
                  <a:pt x="0" y="0"/>
                </a:moveTo>
                <a:lnTo>
                  <a:pt x="4946046" y="0"/>
                </a:lnTo>
                <a:lnTo>
                  <a:pt x="4946046" y="4937054"/>
                </a:lnTo>
                <a:lnTo>
                  <a:pt x="0" y="493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15843" y="2240834"/>
            <a:ext cx="2902666" cy="2902666"/>
          </a:xfrm>
          <a:custGeom>
            <a:avLst/>
            <a:gdLst/>
            <a:ahLst/>
            <a:cxnLst/>
            <a:rect l="l" t="t" r="r" b="b"/>
            <a:pathLst>
              <a:path w="2902666" h="2902666">
                <a:moveTo>
                  <a:pt x="0" y="0"/>
                </a:moveTo>
                <a:lnTo>
                  <a:pt x="2902667" y="0"/>
                </a:lnTo>
                <a:lnTo>
                  <a:pt x="2902667" y="2902666"/>
                </a:lnTo>
                <a:lnTo>
                  <a:pt x="0" y="2902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715089" y="5808078"/>
            <a:ext cx="2803421" cy="2803421"/>
          </a:xfrm>
          <a:custGeom>
            <a:avLst/>
            <a:gdLst/>
            <a:ahLst/>
            <a:cxnLst/>
            <a:rect l="l" t="t" r="r" b="b"/>
            <a:pathLst>
              <a:path w="2803421" h="2803421">
                <a:moveTo>
                  <a:pt x="0" y="0"/>
                </a:moveTo>
                <a:lnTo>
                  <a:pt x="2803421" y="0"/>
                </a:lnTo>
                <a:lnTo>
                  <a:pt x="2803421" y="2803421"/>
                </a:lnTo>
                <a:lnTo>
                  <a:pt x="0" y="2803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5465" y="383634"/>
            <a:ext cx="5163889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Tolerância decomposta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2208" y="379557"/>
            <a:ext cx="14463583" cy="9527885"/>
          </a:xfrm>
          <a:custGeom>
            <a:avLst/>
            <a:gdLst/>
            <a:ahLst/>
            <a:cxnLst/>
            <a:rect l="l" t="t" r="r" b="b"/>
            <a:pathLst>
              <a:path w="14463583" h="9527885">
                <a:moveTo>
                  <a:pt x="0" y="0"/>
                </a:moveTo>
                <a:lnTo>
                  <a:pt x="14463584" y="0"/>
                </a:lnTo>
                <a:lnTo>
                  <a:pt x="14463584" y="9527886"/>
                </a:lnTo>
                <a:lnTo>
                  <a:pt x="0" y="9527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562" y="8791347"/>
            <a:ext cx="933906" cy="933906"/>
          </a:xfrm>
          <a:custGeom>
            <a:avLst/>
            <a:gdLst/>
            <a:ahLst/>
            <a:cxnLst/>
            <a:rect l="l" t="t" r="r" b="b"/>
            <a:pathLst>
              <a:path w="933906" h="933906">
                <a:moveTo>
                  <a:pt x="0" y="0"/>
                </a:moveTo>
                <a:lnTo>
                  <a:pt x="933905" y="0"/>
                </a:lnTo>
                <a:lnTo>
                  <a:pt x="933905" y="933906"/>
                </a:lnTo>
                <a:lnTo>
                  <a:pt x="0" y="933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2327" y="168135"/>
            <a:ext cx="12438412" cy="9950730"/>
          </a:xfrm>
          <a:custGeom>
            <a:avLst/>
            <a:gdLst/>
            <a:ahLst/>
            <a:cxnLst/>
            <a:rect l="l" t="t" r="r" b="b"/>
            <a:pathLst>
              <a:path w="12438412" h="9950730">
                <a:moveTo>
                  <a:pt x="0" y="0"/>
                </a:moveTo>
                <a:lnTo>
                  <a:pt x="12438412" y="0"/>
                </a:lnTo>
                <a:lnTo>
                  <a:pt x="12438412" y="9950730"/>
                </a:lnTo>
                <a:lnTo>
                  <a:pt x="0" y="995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64601" y="4102111"/>
            <a:ext cx="5460517" cy="5450588"/>
          </a:xfrm>
          <a:custGeom>
            <a:avLst/>
            <a:gdLst/>
            <a:ahLst/>
            <a:cxnLst/>
            <a:rect l="l" t="t" r="r" b="b"/>
            <a:pathLst>
              <a:path w="5460517" h="5450588">
                <a:moveTo>
                  <a:pt x="0" y="0"/>
                </a:moveTo>
                <a:lnTo>
                  <a:pt x="5460517" y="0"/>
                </a:lnTo>
                <a:lnTo>
                  <a:pt x="5460517" y="5450589"/>
                </a:lnTo>
                <a:lnTo>
                  <a:pt x="0" y="5450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40720" y="1028700"/>
            <a:ext cx="2708279" cy="2708279"/>
          </a:xfrm>
          <a:custGeom>
            <a:avLst/>
            <a:gdLst/>
            <a:ahLst/>
            <a:cxnLst/>
            <a:rect l="l" t="t" r="r" b="b"/>
            <a:pathLst>
              <a:path w="2708279" h="2708279">
                <a:moveTo>
                  <a:pt x="0" y="0"/>
                </a:moveTo>
                <a:lnTo>
                  <a:pt x="2708279" y="0"/>
                </a:lnTo>
                <a:lnTo>
                  <a:pt x="2708279" y="2708279"/>
                </a:lnTo>
                <a:lnTo>
                  <a:pt x="0" y="2708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630023" y="1533323"/>
            <a:ext cx="2803421" cy="2803421"/>
          </a:xfrm>
          <a:custGeom>
            <a:avLst/>
            <a:gdLst/>
            <a:ahLst/>
            <a:cxnLst/>
            <a:rect l="l" t="t" r="r" b="b"/>
            <a:pathLst>
              <a:path w="2803421" h="2803421">
                <a:moveTo>
                  <a:pt x="0" y="0"/>
                </a:moveTo>
                <a:lnTo>
                  <a:pt x="2803421" y="0"/>
                </a:lnTo>
                <a:lnTo>
                  <a:pt x="2803421" y="2803420"/>
                </a:lnTo>
                <a:lnTo>
                  <a:pt x="0" y="280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61935" y="4865804"/>
            <a:ext cx="2902666" cy="2902666"/>
          </a:xfrm>
          <a:custGeom>
            <a:avLst/>
            <a:gdLst/>
            <a:ahLst/>
            <a:cxnLst/>
            <a:rect l="l" t="t" r="r" b="b"/>
            <a:pathLst>
              <a:path w="2902666" h="2902666">
                <a:moveTo>
                  <a:pt x="0" y="0"/>
                </a:moveTo>
                <a:lnTo>
                  <a:pt x="2902666" y="0"/>
                </a:lnTo>
                <a:lnTo>
                  <a:pt x="2902666" y="2902667"/>
                </a:lnTo>
                <a:lnTo>
                  <a:pt x="0" y="2902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0" y="1466648"/>
            <a:ext cx="5448598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Tolerância x Reatividade</a:t>
            </a:r>
          </a:p>
        </p:txBody>
      </p:sp>
      <p:sp>
        <p:nvSpPr>
          <p:cNvPr id="8" name="Freeform 8"/>
          <p:cNvSpPr/>
          <p:nvPr/>
        </p:nvSpPr>
        <p:spPr>
          <a:xfrm>
            <a:off x="11365906" y="168135"/>
            <a:ext cx="4457905" cy="4449800"/>
          </a:xfrm>
          <a:custGeom>
            <a:avLst/>
            <a:gdLst/>
            <a:ahLst/>
            <a:cxnLst/>
            <a:rect l="l" t="t" r="r" b="b"/>
            <a:pathLst>
              <a:path w="4457905" h="4449800">
                <a:moveTo>
                  <a:pt x="0" y="0"/>
                </a:moveTo>
                <a:lnTo>
                  <a:pt x="4457905" y="0"/>
                </a:lnTo>
                <a:lnTo>
                  <a:pt x="4457905" y="4449800"/>
                </a:lnTo>
                <a:lnTo>
                  <a:pt x="0" y="444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21300"/>
            <a:ext cx="6689423" cy="8229600"/>
          </a:xfrm>
          <a:custGeom>
            <a:avLst/>
            <a:gdLst/>
            <a:ahLst/>
            <a:cxnLst/>
            <a:rect l="l" t="t" r="r" b="b"/>
            <a:pathLst>
              <a:path w="6689423" h="8229600">
                <a:moveTo>
                  <a:pt x="0" y="0"/>
                </a:moveTo>
                <a:lnTo>
                  <a:pt x="6689423" y="0"/>
                </a:lnTo>
                <a:lnTo>
                  <a:pt x="66894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269" y="471062"/>
            <a:ext cx="817161" cy="817161"/>
          </a:xfrm>
          <a:custGeom>
            <a:avLst/>
            <a:gdLst/>
            <a:ahLst/>
            <a:cxnLst/>
            <a:rect l="l" t="t" r="r" b="b"/>
            <a:pathLst>
              <a:path w="817161" h="817161">
                <a:moveTo>
                  <a:pt x="0" y="0"/>
                </a:moveTo>
                <a:lnTo>
                  <a:pt x="817162" y="0"/>
                </a:lnTo>
                <a:lnTo>
                  <a:pt x="817162" y="817161"/>
                </a:lnTo>
                <a:lnTo>
                  <a:pt x="0" y="817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2867" y="4400511"/>
            <a:ext cx="11249366" cy="4245482"/>
          </a:xfrm>
          <a:custGeom>
            <a:avLst/>
            <a:gdLst/>
            <a:ahLst/>
            <a:cxnLst/>
            <a:rect l="l" t="t" r="r" b="b"/>
            <a:pathLst>
              <a:path w="11249366" h="4245482">
                <a:moveTo>
                  <a:pt x="0" y="0"/>
                </a:moveTo>
                <a:lnTo>
                  <a:pt x="11249366" y="0"/>
                </a:lnTo>
                <a:lnTo>
                  <a:pt x="11249366" y="4245482"/>
                </a:lnTo>
                <a:lnTo>
                  <a:pt x="0" y="4245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53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9220" y="9529493"/>
            <a:ext cx="4975622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canchimilma.com.br"/>
              </a:rPr>
              <a:t>https://canchimilma.com.br/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38631" y="556110"/>
            <a:ext cx="139651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Raça Canchim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presente em praticamente todas as regiões brasileira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04198" y="2029939"/>
            <a:ext cx="9021366" cy="156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649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Precocidade (abate/ganho de peso)</a:t>
            </a:r>
          </a:p>
          <a:p>
            <a:pPr marL="734059" lvl="1" indent="-367030" algn="l">
              <a:lnSpc>
                <a:spcPts val="6493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Rusticidade/Adapatação ao clima tropical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8601" y="8310132"/>
            <a:ext cx="3123798" cy="1517289"/>
          </a:xfrm>
          <a:custGeom>
            <a:avLst/>
            <a:gdLst/>
            <a:ahLst/>
            <a:cxnLst/>
            <a:rect l="l" t="t" r="r" b="b"/>
            <a:pathLst>
              <a:path w="3123798" h="1517289">
                <a:moveTo>
                  <a:pt x="0" y="0"/>
                </a:moveTo>
                <a:lnTo>
                  <a:pt x="3123797" y="0"/>
                </a:lnTo>
                <a:lnTo>
                  <a:pt x="3123797" y="1517289"/>
                </a:lnTo>
                <a:lnTo>
                  <a:pt x="0" y="151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5613" y="241222"/>
            <a:ext cx="2035358" cy="1570134"/>
          </a:xfrm>
          <a:custGeom>
            <a:avLst/>
            <a:gdLst/>
            <a:ahLst/>
            <a:cxnLst/>
            <a:rect l="l" t="t" r="r" b="b"/>
            <a:pathLst>
              <a:path w="2035358" h="1570134">
                <a:moveTo>
                  <a:pt x="0" y="0"/>
                </a:moveTo>
                <a:lnTo>
                  <a:pt x="2035358" y="0"/>
                </a:lnTo>
                <a:lnTo>
                  <a:pt x="2035358" y="1570134"/>
                </a:lnTo>
                <a:lnTo>
                  <a:pt x="0" y="1570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5613" y="2308060"/>
            <a:ext cx="2035358" cy="683880"/>
          </a:xfrm>
          <a:custGeom>
            <a:avLst/>
            <a:gdLst/>
            <a:ahLst/>
            <a:cxnLst/>
            <a:rect l="l" t="t" r="r" b="b"/>
            <a:pathLst>
              <a:path w="2035358" h="683880">
                <a:moveTo>
                  <a:pt x="0" y="0"/>
                </a:moveTo>
                <a:lnTo>
                  <a:pt x="2035358" y="0"/>
                </a:lnTo>
                <a:lnTo>
                  <a:pt x="2035358" y="683880"/>
                </a:lnTo>
                <a:lnTo>
                  <a:pt x="0" y="68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61718" y="241222"/>
            <a:ext cx="2623724" cy="1244813"/>
          </a:xfrm>
          <a:custGeom>
            <a:avLst/>
            <a:gdLst/>
            <a:ahLst/>
            <a:cxnLst/>
            <a:rect l="l" t="t" r="r" b="b"/>
            <a:pathLst>
              <a:path w="2623724" h="1244813">
                <a:moveTo>
                  <a:pt x="0" y="0"/>
                </a:moveTo>
                <a:lnTo>
                  <a:pt x="2623724" y="0"/>
                </a:lnTo>
                <a:lnTo>
                  <a:pt x="2623724" y="1244814"/>
                </a:lnTo>
                <a:lnTo>
                  <a:pt x="0" y="1244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334" t="-65506" r="-38849" b="-316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7448" y="241222"/>
            <a:ext cx="4209253" cy="710311"/>
          </a:xfrm>
          <a:custGeom>
            <a:avLst/>
            <a:gdLst/>
            <a:ahLst/>
            <a:cxnLst/>
            <a:rect l="l" t="t" r="r" b="b"/>
            <a:pathLst>
              <a:path w="4209253" h="710311">
                <a:moveTo>
                  <a:pt x="0" y="0"/>
                </a:moveTo>
                <a:lnTo>
                  <a:pt x="4209254" y="0"/>
                </a:lnTo>
                <a:lnTo>
                  <a:pt x="4209254" y="710312"/>
                </a:lnTo>
                <a:lnTo>
                  <a:pt x="0" y="710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0857" y="58042"/>
            <a:ext cx="1941316" cy="1941316"/>
          </a:xfrm>
          <a:custGeom>
            <a:avLst/>
            <a:gdLst/>
            <a:ahLst/>
            <a:cxnLst/>
            <a:rect l="l" t="t" r="r" b="b"/>
            <a:pathLst>
              <a:path w="1941316" h="1941316">
                <a:moveTo>
                  <a:pt x="0" y="0"/>
                </a:moveTo>
                <a:lnTo>
                  <a:pt x="1941316" y="0"/>
                </a:lnTo>
                <a:lnTo>
                  <a:pt x="1941316" y="1941316"/>
                </a:lnTo>
                <a:lnTo>
                  <a:pt x="0" y="1941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0021" y="8310132"/>
            <a:ext cx="14297979" cy="2121327"/>
          </a:xfrm>
          <a:custGeom>
            <a:avLst/>
            <a:gdLst/>
            <a:ahLst/>
            <a:cxnLst/>
            <a:rect l="l" t="t" r="r" b="b"/>
            <a:pathLst>
              <a:path w="14297979" h="2121327">
                <a:moveTo>
                  <a:pt x="0" y="0"/>
                </a:moveTo>
                <a:lnTo>
                  <a:pt x="14297979" y="0"/>
                </a:lnTo>
                <a:lnTo>
                  <a:pt x="14297979" y="2121327"/>
                </a:lnTo>
                <a:lnTo>
                  <a:pt x="0" y="2121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5493" b="-262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4461597"/>
            <a:ext cx="6464367" cy="5825403"/>
          </a:xfrm>
          <a:custGeom>
            <a:avLst/>
            <a:gdLst/>
            <a:ahLst/>
            <a:cxnLst/>
            <a:rect l="l" t="t" r="r" b="b"/>
            <a:pathLst>
              <a:path w="6464367" h="5825403">
                <a:moveTo>
                  <a:pt x="0" y="0"/>
                </a:moveTo>
                <a:lnTo>
                  <a:pt x="6464367" y="0"/>
                </a:lnTo>
                <a:lnTo>
                  <a:pt x="6464367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25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5331" y="2487084"/>
            <a:ext cx="1262958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que esperar do futuro?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5442" y="3828452"/>
            <a:ext cx="12211815" cy="322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4"/>
              </a:lnSpc>
            </a:pP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Continuar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avaliando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animais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relação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as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contagens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carrapatos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concomitante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com as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outras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características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criarmos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maior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banco de dados</a:t>
            </a:r>
          </a:p>
          <a:p>
            <a:pPr algn="ctr">
              <a:lnSpc>
                <a:spcPts val="5164"/>
              </a:lnSpc>
            </a:pPr>
            <a:endParaRPr lang="en-US" sz="368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164"/>
              </a:lnSpc>
              <a:spcBef>
                <a:spcPct val="0"/>
              </a:spcBef>
            </a:pPr>
            <a:r>
              <a:rPr lang="en-US" sz="368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Tolerância</a:t>
            </a:r>
            <a:r>
              <a:rPr lang="en-US" sz="368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critério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68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seleção</a:t>
            </a:r>
            <a:r>
              <a:rPr lang="en-US" sz="36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8601" y="8310132"/>
            <a:ext cx="3123798" cy="1517289"/>
          </a:xfrm>
          <a:custGeom>
            <a:avLst/>
            <a:gdLst/>
            <a:ahLst/>
            <a:cxnLst/>
            <a:rect l="l" t="t" r="r" b="b"/>
            <a:pathLst>
              <a:path w="3123798" h="1517289">
                <a:moveTo>
                  <a:pt x="0" y="0"/>
                </a:moveTo>
                <a:lnTo>
                  <a:pt x="3123797" y="0"/>
                </a:lnTo>
                <a:lnTo>
                  <a:pt x="3123797" y="1517289"/>
                </a:lnTo>
                <a:lnTo>
                  <a:pt x="0" y="151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5613" y="241222"/>
            <a:ext cx="3794408" cy="2927115"/>
          </a:xfrm>
          <a:custGeom>
            <a:avLst/>
            <a:gdLst/>
            <a:ahLst/>
            <a:cxnLst/>
            <a:rect l="l" t="t" r="r" b="b"/>
            <a:pathLst>
              <a:path w="3794408" h="2927115">
                <a:moveTo>
                  <a:pt x="0" y="0"/>
                </a:moveTo>
                <a:lnTo>
                  <a:pt x="3794408" y="0"/>
                </a:lnTo>
                <a:lnTo>
                  <a:pt x="3794408" y="2927115"/>
                </a:lnTo>
                <a:lnTo>
                  <a:pt x="0" y="2927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41621" y="7374298"/>
            <a:ext cx="2035358" cy="683880"/>
          </a:xfrm>
          <a:custGeom>
            <a:avLst/>
            <a:gdLst/>
            <a:ahLst/>
            <a:cxnLst/>
            <a:rect l="l" t="t" r="r" b="b"/>
            <a:pathLst>
              <a:path w="2035358" h="683880">
                <a:moveTo>
                  <a:pt x="0" y="0"/>
                </a:moveTo>
                <a:lnTo>
                  <a:pt x="2035358" y="0"/>
                </a:lnTo>
                <a:lnTo>
                  <a:pt x="2035358" y="683881"/>
                </a:lnTo>
                <a:lnTo>
                  <a:pt x="0" y="683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42509" y="241222"/>
            <a:ext cx="4287113" cy="2034001"/>
          </a:xfrm>
          <a:custGeom>
            <a:avLst/>
            <a:gdLst/>
            <a:ahLst/>
            <a:cxnLst/>
            <a:rect l="l" t="t" r="r" b="b"/>
            <a:pathLst>
              <a:path w="4287113" h="2034001">
                <a:moveTo>
                  <a:pt x="0" y="0"/>
                </a:moveTo>
                <a:lnTo>
                  <a:pt x="4287113" y="0"/>
                </a:lnTo>
                <a:lnTo>
                  <a:pt x="4287113" y="2034001"/>
                </a:lnTo>
                <a:lnTo>
                  <a:pt x="0" y="2034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334" t="-65506" r="-38849" b="-316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6902" y="3328373"/>
            <a:ext cx="4209253" cy="710311"/>
          </a:xfrm>
          <a:custGeom>
            <a:avLst/>
            <a:gdLst/>
            <a:ahLst/>
            <a:cxnLst/>
            <a:rect l="l" t="t" r="r" b="b"/>
            <a:pathLst>
              <a:path w="4209253" h="710311">
                <a:moveTo>
                  <a:pt x="0" y="0"/>
                </a:moveTo>
                <a:lnTo>
                  <a:pt x="4209253" y="0"/>
                </a:lnTo>
                <a:lnTo>
                  <a:pt x="4209253" y="710311"/>
                </a:lnTo>
                <a:lnTo>
                  <a:pt x="0" y="710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4103" y="366743"/>
            <a:ext cx="2625197" cy="2625197"/>
          </a:xfrm>
          <a:custGeom>
            <a:avLst/>
            <a:gdLst/>
            <a:ahLst/>
            <a:cxnLst/>
            <a:rect l="l" t="t" r="r" b="b"/>
            <a:pathLst>
              <a:path w="2625197" h="2625197">
                <a:moveTo>
                  <a:pt x="0" y="0"/>
                </a:moveTo>
                <a:lnTo>
                  <a:pt x="2625197" y="0"/>
                </a:lnTo>
                <a:lnTo>
                  <a:pt x="2625197" y="2625197"/>
                </a:lnTo>
                <a:lnTo>
                  <a:pt x="0" y="262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0021" y="8310132"/>
            <a:ext cx="14297979" cy="2121327"/>
          </a:xfrm>
          <a:custGeom>
            <a:avLst/>
            <a:gdLst/>
            <a:ahLst/>
            <a:cxnLst/>
            <a:rect l="l" t="t" r="r" b="b"/>
            <a:pathLst>
              <a:path w="14297979" h="2121327">
                <a:moveTo>
                  <a:pt x="0" y="0"/>
                </a:moveTo>
                <a:lnTo>
                  <a:pt x="14297979" y="0"/>
                </a:lnTo>
                <a:lnTo>
                  <a:pt x="14297979" y="2121327"/>
                </a:lnTo>
                <a:lnTo>
                  <a:pt x="0" y="2121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5493" b="-262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4461597"/>
            <a:ext cx="6464367" cy="5825403"/>
          </a:xfrm>
          <a:custGeom>
            <a:avLst/>
            <a:gdLst/>
            <a:ahLst/>
            <a:cxnLst/>
            <a:rect l="l" t="t" r="r" b="b"/>
            <a:pathLst>
              <a:path w="6464367" h="5825403">
                <a:moveTo>
                  <a:pt x="0" y="0"/>
                </a:moveTo>
                <a:lnTo>
                  <a:pt x="6464367" y="0"/>
                </a:lnTo>
                <a:lnTo>
                  <a:pt x="6464367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25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20794" y="7127908"/>
            <a:ext cx="12211815" cy="62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4"/>
              </a:lnSpc>
              <a:spcBef>
                <a:spcPct val="0"/>
              </a:spcBef>
            </a:pPr>
            <a:r>
              <a:rPr lang="en-US" sz="3689">
                <a:solidFill>
                  <a:srgbClr val="2861C4"/>
                </a:solidFill>
                <a:latin typeface="Open Sans"/>
                <a:ea typeface="Open Sans"/>
                <a:cs typeface="Open Sans"/>
                <a:sym typeface="Open Sans"/>
              </a:rPr>
              <a:t>rodrigo.giglioti@sp.gov.br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770847" y="3619504"/>
            <a:ext cx="1737234" cy="2230798"/>
          </a:xfrm>
          <a:custGeom>
            <a:avLst/>
            <a:gdLst/>
            <a:ahLst/>
            <a:cxnLst/>
            <a:rect l="l" t="t" r="r" b="b"/>
            <a:pathLst>
              <a:path w="1737234" h="2230798">
                <a:moveTo>
                  <a:pt x="0" y="0"/>
                </a:moveTo>
                <a:lnTo>
                  <a:pt x="1737234" y="0"/>
                </a:lnTo>
                <a:lnTo>
                  <a:pt x="1737234" y="2230798"/>
                </a:lnTo>
                <a:lnTo>
                  <a:pt x="0" y="2230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12036" y="4931988"/>
            <a:ext cx="1262958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Obrigado 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304" y="2362457"/>
            <a:ext cx="6397341" cy="7638533"/>
          </a:xfrm>
          <a:custGeom>
            <a:avLst/>
            <a:gdLst/>
            <a:ahLst/>
            <a:cxnLst/>
            <a:rect l="l" t="t" r="r" b="b"/>
            <a:pathLst>
              <a:path w="6397341" h="7638533">
                <a:moveTo>
                  <a:pt x="0" y="0"/>
                </a:moveTo>
                <a:lnTo>
                  <a:pt x="6397341" y="0"/>
                </a:lnTo>
                <a:lnTo>
                  <a:pt x="6397341" y="7638533"/>
                </a:lnTo>
                <a:lnTo>
                  <a:pt x="0" y="763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1116" y="2301533"/>
            <a:ext cx="5007713" cy="4378366"/>
            <a:chOff x="-88414" y="-192881"/>
            <a:chExt cx="6676950" cy="5837822"/>
          </a:xfrm>
        </p:grpSpPr>
        <p:grpSp>
          <p:nvGrpSpPr>
            <p:cNvPr id="4" name="Group 4"/>
            <p:cNvGrpSpPr/>
            <p:nvPr/>
          </p:nvGrpSpPr>
          <p:grpSpPr>
            <a:xfrm>
              <a:off x="-88414" y="-192881"/>
              <a:ext cx="6676950" cy="5837822"/>
              <a:chOff x="-27499" y="-38100"/>
              <a:chExt cx="1318904" cy="1153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7499" y="18332"/>
                <a:ext cx="1291405" cy="1096718"/>
              </a:xfrm>
              <a:custGeom>
                <a:avLst/>
                <a:gdLst/>
                <a:ahLst/>
                <a:cxnLst/>
                <a:rect l="l" t="t" r="r" b="b"/>
                <a:pathLst>
                  <a:path w="1291405" h="1096718">
                    <a:moveTo>
                      <a:pt x="80525" y="0"/>
                    </a:moveTo>
                    <a:lnTo>
                      <a:pt x="1210880" y="0"/>
                    </a:lnTo>
                    <a:cubicBezTo>
                      <a:pt x="1232236" y="0"/>
                      <a:pt x="1252718" y="8484"/>
                      <a:pt x="1267819" y="23585"/>
                    </a:cubicBezTo>
                    <a:cubicBezTo>
                      <a:pt x="1282921" y="38687"/>
                      <a:pt x="1291405" y="59168"/>
                      <a:pt x="1291405" y="80525"/>
                    </a:cubicBezTo>
                    <a:lnTo>
                      <a:pt x="1291405" y="1016193"/>
                    </a:lnTo>
                    <a:cubicBezTo>
                      <a:pt x="1291405" y="1037550"/>
                      <a:pt x="1282921" y="1058031"/>
                      <a:pt x="1267819" y="1073133"/>
                    </a:cubicBezTo>
                    <a:cubicBezTo>
                      <a:pt x="1252718" y="1088234"/>
                      <a:pt x="1232236" y="1096718"/>
                      <a:pt x="1210880" y="1096718"/>
                    </a:cubicBezTo>
                    <a:lnTo>
                      <a:pt x="80525" y="1096718"/>
                    </a:lnTo>
                    <a:cubicBezTo>
                      <a:pt x="59168" y="1096718"/>
                      <a:pt x="38687" y="1088234"/>
                      <a:pt x="23585" y="1073133"/>
                    </a:cubicBezTo>
                    <a:cubicBezTo>
                      <a:pt x="8484" y="1058031"/>
                      <a:pt x="0" y="1037550"/>
                      <a:pt x="0" y="1016193"/>
                    </a:cubicBezTo>
                    <a:lnTo>
                      <a:pt x="0" y="80525"/>
                    </a:lnTo>
                    <a:cubicBezTo>
                      <a:pt x="0" y="59168"/>
                      <a:pt x="8484" y="38687"/>
                      <a:pt x="23585" y="23585"/>
                    </a:cubicBezTo>
                    <a:cubicBezTo>
                      <a:pt x="38687" y="8484"/>
                      <a:pt x="59168" y="0"/>
                      <a:pt x="80525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91405" cy="1134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147555" y="1473620"/>
              <a:ext cx="1040937" cy="1082899"/>
            </a:xfrm>
            <a:custGeom>
              <a:avLst/>
              <a:gdLst/>
              <a:ahLst/>
              <a:cxnLst/>
              <a:rect l="l" t="t" r="r" b="b"/>
              <a:pathLst>
                <a:path w="1040937" h="1082899">
                  <a:moveTo>
                    <a:pt x="0" y="0"/>
                  </a:moveTo>
                  <a:lnTo>
                    <a:pt x="1040937" y="0"/>
                  </a:lnTo>
                  <a:lnTo>
                    <a:pt x="1040937" y="1082899"/>
                  </a:lnTo>
                  <a:lnTo>
                    <a:pt x="0" y="1082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188492" y="340539"/>
              <a:ext cx="4008041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Clima tropical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16070" y="1957919"/>
              <a:ext cx="4972466" cy="2800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Infestações</a:t>
              </a:r>
              <a:r>
                <a:rPr lang="en-US" sz="3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endêmicas</a:t>
              </a:r>
              <a:r>
                <a:rPr lang="en-US" sz="3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e </a:t>
              </a: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contínuas</a:t>
              </a:r>
              <a:r>
                <a:rPr lang="en-US" sz="3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ao</a:t>
              </a:r>
              <a:r>
                <a:rPr lang="en-US" sz="3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longo</a:t>
              </a:r>
              <a:r>
                <a:rPr lang="en-US" sz="3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do </a:t>
              </a:r>
              <a:r>
                <a:rPr lang="en-US" sz="3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ano</a:t>
              </a:r>
              <a:endPara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716785"/>
              <a:ext cx="2733106" cy="2858150"/>
            </a:xfrm>
            <a:custGeom>
              <a:avLst/>
              <a:gdLst/>
              <a:ahLst/>
              <a:cxnLst/>
              <a:rect l="l" t="t" r="r" b="b"/>
              <a:pathLst>
                <a:path w="2733106" h="2858150">
                  <a:moveTo>
                    <a:pt x="0" y="0"/>
                  </a:moveTo>
                  <a:lnTo>
                    <a:pt x="2733106" y="0"/>
                  </a:lnTo>
                  <a:lnTo>
                    <a:pt x="2733106" y="2858150"/>
                  </a:lnTo>
                  <a:lnTo>
                    <a:pt x="0" y="2858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05325" y="2500399"/>
            <a:ext cx="4903302" cy="4164101"/>
            <a:chOff x="0" y="0"/>
            <a:chExt cx="6537736" cy="555213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537736" cy="5552135"/>
              <a:chOff x="0" y="0"/>
              <a:chExt cx="1291405" cy="109671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91405" cy="1096718"/>
              </a:xfrm>
              <a:custGeom>
                <a:avLst/>
                <a:gdLst/>
                <a:ahLst/>
                <a:cxnLst/>
                <a:rect l="l" t="t" r="r" b="b"/>
                <a:pathLst>
                  <a:path w="1291405" h="1096718">
                    <a:moveTo>
                      <a:pt x="80525" y="0"/>
                    </a:moveTo>
                    <a:lnTo>
                      <a:pt x="1210880" y="0"/>
                    </a:lnTo>
                    <a:cubicBezTo>
                      <a:pt x="1232236" y="0"/>
                      <a:pt x="1252718" y="8484"/>
                      <a:pt x="1267819" y="23585"/>
                    </a:cubicBezTo>
                    <a:cubicBezTo>
                      <a:pt x="1282921" y="38687"/>
                      <a:pt x="1291405" y="59168"/>
                      <a:pt x="1291405" y="80525"/>
                    </a:cubicBezTo>
                    <a:lnTo>
                      <a:pt x="1291405" y="1016193"/>
                    </a:lnTo>
                    <a:cubicBezTo>
                      <a:pt x="1291405" y="1037550"/>
                      <a:pt x="1282921" y="1058031"/>
                      <a:pt x="1267819" y="1073133"/>
                    </a:cubicBezTo>
                    <a:cubicBezTo>
                      <a:pt x="1252718" y="1088234"/>
                      <a:pt x="1232236" y="1096718"/>
                      <a:pt x="1210880" y="1096718"/>
                    </a:cubicBezTo>
                    <a:lnTo>
                      <a:pt x="80525" y="1096718"/>
                    </a:lnTo>
                    <a:cubicBezTo>
                      <a:pt x="59168" y="1096718"/>
                      <a:pt x="38687" y="1088234"/>
                      <a:pt x="23585" y="1073133"/>
                    </a:cubicBezTo>
                    <a:cubicBezTo>
                      <a:pt x="8484" y="1058031"/>
                      <a:pt x="0" y="1037550"/>
                      <a:pt x="0" y="1016193"/>
                    </a:cubicBezTo>
                    <a:lnTo>
                      <a:pt x="0" y="80525"/>
                    </a:lnTo>
                    <a:cubicBezTo>
                      <a:pt x="0" y="59168"/>
                      <a:pt x="8484" y="38687"/>
                      <a:pt x="23585" y="23585"/>
                    </a:cubicBezTo>
                    <a:cubicBezTo>
                      <a:pt x="38687" y="8484"/>
                      <a:pt x="59168" y="0"/>
                      <a:pt x="80525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91405" cy="1134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555232" y="692390"/>
              <a:ext cx="2045066" cy="2045066"/>
            </a:xfrm>
            <a:custGeom>
              <a:avLst/>
              <a:gdLst/>
              <a:ahLst/>
              <a:cxnLst/>
              <a:rect l="l" t="t" r="r" b="b"/>
              <a:pathLst>
                <a:path w="2045066" h="2045066">
                  <a:moveTo>
                    <a:pt x="0" y="0"/>
                  </a:moveTo>
                  <a:lnTo>
                    <a:pt x="2045065" y="0"/>
                  </a:lnTo>
                  <a:lnTo>
                    <a:pt x="2045065" y="2045066"/>
                  </a:lnTo>
                  <a:lnTo>
                    <a:pt x="0" y="2045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2445451" y="1040366"/>
              <a:ext cx="4092285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Resistência Química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8955" y="3088518"/>
              <a:ext cx="5739827" cy="208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Populações de carrapatos resistentes a múltiplos acaricidas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49598" y="7040987"/>
            <a:ext cx="10209702" cy="2998103"/>
            <a:chOff x="0" y="0"/>
            <a:chExt cx="13612936" cy="399747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3612936" cy="3997471"/>
              <a:chOff x="0" y="0"/>
              <a:chExt cx="2688975" cy="78962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688975" cy="789624"/>
              </a:xfrm>
              <a:custGeom>
                <a:avLst/>
                <a:gdLst/>
                <a:ahLst/>
                <a:cxnLst/>
                <a:rect l="l" t="t" r="r" b="b"/>
                <a:pathLst>
                  <a:path w="2688975" h="789624">
                    <a:moveTo>
                      <a:pt x="38673" y="0"/>
                    </a:moveTo>
                    <a:lnTo>
                      <a:pt x="2650302" y="0"/>
                    </a:lnTo>
                    <a:cubicBezTo>
                      <a:pt x="2671661" y="0"/>
                      <a:pt x="2688975" y="17314"/>
                      <a:pt x="2688975" y="38673"/>
                    </a:cubicBezTo>
                    <a:lnTo>
                      <a:pt x="2688975" y="750951"/>
                    </a:lnTo>
                    <a:cubicBezTo>
                      <a:pt x="2688975" y="772310"/>
                      <a:pt x="2671661" y="789624"/>
                      <a:pt x="2650302" y="789624"/>
                    </a:cubicBezTo>
                    <a:lnTo>
                      <a:pt x="38673" y="789624"/>
                    </a:lnTo>
                    <a:cubicBezTo>
                      <a:pt x="17314" y="789624"/>
                      <a:pt x="0" y="772310"/>
                      <a:pt x="0" y="750951"/>
                    </a:cubicBezTo>
                    <a:lnTo>
                      <a:pt x="0" y="38673"/>
                    </a:lnTo>
                    <a:cubicBezTo>
                      <a:pt x="0" y="17314"/>
                      <a:pt x="17314" y="0"/>
                      <a:pt x="38673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688975" cy="8277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592126" y="533400"/>
              <a:ext cx="2499741" cy="2669950"/>
            </a:xfrm>
            <a:custGeom>
              <a:avLst/>
              <a:gdLst/>
              <a:ahLst/>
              <a:cxnLst/>
              <a:rect l="l" t="t" r="r" b="b"/>
              <a:pathLst>
                <a:path w="2499741" h="2669950">
                  <a:moveTo>
                    <a:pt x="0" y="0"/>
                  </a:moveTo>
                  <a:lnTo>
                    <a:pt x="2499741" y="0"/>
                  </a:lnTo>
                  <a:lnTo>
                    <a:pt x="2499741" y="2669950"/>
                  </a:lnTo>
                  <a:lnTo>
                    <a:pt x="0" y="2669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2603103" y="466725"/>
              <a:ext cx="5351462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Impacto Produtivo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542446" y="1941586"/>
              <a:ext cx="10436890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Redução direta no ganho de peso e desempenho reprodutivo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75100" y="1010122"/>
            <a:ext cx="14087820" cy="1113790"/>
            <a:chOff x="0" y="0"/>
            <a:chExt cx="18783760" cy="1485053"/>
          </a:xfrm>
        </p:grpSpPr>
        <p:sp>
          <p:nvSpPr>
            <p:cNvPr id="26" name="Freeform 26"/>
            <p:cNvSpPr/>
            <p:nvPr/>
          </p:nvSpPr>
          <p:spPr>
            <a:xfrm>
              <a:off x="0" y="145323"/>
              <a:ext cx="1194408" cy="1194408"/>
            </a:xfrm>
            <a:custGeom>
              <a:avLst/>
              <a:gdLst/>
              <a:ahLst/>
              <a:cxnLst/>
              <a:rect l="l" t="t" r="r" b="b"/>
              <a:pathLst>
                <a:path w="1194408" h="1194408">
                  <a:moveTo>
                    <a:pt x="0" y="0"/>
                  </a:moveTo>
                  <a:lnTo>
                    <a:pt x="1194408" y="0"/>
                  </a:lnTo>
                  <a:lnTo>
                    <a:pt x="1194408" y="1194408"/>
                  </a:lnTo>
                  <a:lnTo>
                    <a:pt x="0" y="119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865874" y="-66675"/>
              <a:ext cx="17917886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Apesar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rusticidade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raça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maior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proporção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de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genética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taurina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eleva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suscetibilidade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carrapato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38304" y="191188"/>
            <a:ext cx="1661081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 que estudar a resposta do hospedeiro aocarrapato na raça Canchim?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782" y="4317070"/>
            <a:ext cx="5248999" cy="1741679"/>
            <a:chOff x="0" y="0"/>
            <a:chExt cx="6998665" cy="232223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98665" cy="2322238"/>
              <a:chOff x="0" y="0"/>
              <a:chExt cx="1382452" cy="458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82452" cy="458714"/>
              </a:xfrm>
              <a:custGeom>
                <a:avLst/>
                <a:gdLst/>
                <a:ahLst/>
                <a:cxnLst/>
                <a:rect l="l" t="t" r="r" b="b"/>
                <a:pathLst>
                  <a:path w="1382452" h="458714">
                    <a:moveTo>
                      <a:pt x="75222" y="0"/>
                    </a:moveTo>
                    <a:lnTo>
                      <a:pt x="1307231" y="0"/>
                    </a:lnTo>
                    <a:cubicBezTo>
                      <a:pt x="1327181" y="0"/>
                      <a:pt x="1346314" y="7925"/>
                      <a:pt x="1360420" y="22032"/>
                    </a:cubicBezTo>
                    <a:cubicBezTo>
                      <a:pt x="1374527" y="36139"/>
                      <a:pt x="1382452" y="55272"/>
                      <a:pt x="1382452" y="75222"/>
                    </a:cubicBezTo>
                    <a:lnTo>
                      <a:pt x="1382452" y="383492"/>
                    </a:lnTo>
                    <a:cubicBezTo>
                      <a:pt x="1382452" y="403442"/>
                      <a:pt x="1374527" y="422575"/>
                      <a:pt x="1360420" y="436682"/>
                    </a:cubicBezTo>
                    <a:cubicBezTo>
                      <a:pt x="1346314" y="450789"/>
                      <a:pt x="1327181" y="458714"/>
                      <a:pt x="1307231" y="458714"/>
                    </a:cubicBezTo>
                    <a:lnTo>
                      <a:pt x="75222" y="458714"/>
                    </a:lnTo>
                    <a:cubicBezTo>
                      <a:pt x="55272" y="458714"/>
                      <a:pt x="36139" y="450789"/>
                      <a:pt x="22032" y="436682"/>
                    </a:cubicBezTo>
                    <a:cubicBezTo>
                      <a:pt x="7925" y="422575"/>
                      <a:pt x="0" y="403442"/>
                      <a:pt x="0" y="383492"/>
                    </a:cubicBezTo>
                    <a:lnTo>
                      <a:pt x="0" y="75222"/>
                    </a:lnTo>
                    <a:cubicBezTo>
                      <a:pt x="0" y="55272"/>
                      <a:pt x="7925" y="36139"/>
                      <a:pt x="22032" y="22032"/>
                    </a:cubicBezTo>
                    <a:cubicBezTo>
                      <a:pt x="36139" y="7925"/>
                      <a:pt x="55272" y="0"/>
                      <a:pt x="75222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382452" cy="496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41730" y="343963"/>
              <a:ext cx="1609023" cy="1684840"/>
            </a:xfrm>
            <a:custGeom>
              <a:avLst/>
              <a:gdLst/>
              <a:ahLst/>
              <a:cxnLst/>
              <a:rect l="l" t="t" r="r" b="b"/>
              <a:pathLst>
                <a:path w="1609023" h="1684840">
                  <a:moveTo>
                    <a:pt x="0" y="0"/>
                  </a:moveTo>
                  <a:lnTo>
                    <a:pt x="1609023" y="0"/>
                  </a:lnTo>
                  <a:lnTo>
                    <a:pt x="1609023" y="1684840"/>
                  </a:lnTo>
                  <a:lnTo>
                    <a:pt x="0" y="1684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44617" y="432647"/>
              <a:ext cx="1096213" cy="1096213"/>
            </a:xfrm>
            <a:custGeom>
              <a:avLst/>
              <a:gdLst/>
              <a:ahLst/>
              <a:cxnLst/>
              <a:rect l="l" t="t" r="r" b="b"/>
              <a:pathLst>
                <a:path w="1096213" h="1096213">
                  <a:moveTo>
                    <a:pt x="0" y="0"/>
                  </a:moveTo>
                  <a:lnTo>
                    <a:pt x="1096212" y="0"/>
                  </a:lnTo>
                  <a:lnTo>
                    <a:pt x="1096212" y="1096213"/>
                  </a:lnTo>
                  <a:lnTo>
                    <a:pt x="0" y="109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614959" y="777231"/>
              <a:ext cx="4477764" cy="75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Resistência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09179" y="6190701"/>
            <a:ext cx="6456809" cy="1533634"/>
            <a:chOff x="0" y="0"/>
            <a:chExt cx="8609079" cy="204484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609079" cy="2044845"/>
              <a:chOff x="0" y="0"/>
              <a:chExt cx="1658019" cy="39381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58019" cy="393816"/>
              </a:xfrm>
              <a:custGeom>
                <a:avLst/>
                <a:gdLst/>
                <a:ahLst/>
                <a:cxnLst/>
                <a:rect l="l" t="t" r="r" b="b"/>
                <a:pathLst>
                  <a:path w="1658019" h="393816">
                    <a:moveTo>
                      <a:pt x="61151" y="0"/>
                    </a:moveTo>
                    <a:lnTo>
                      <a:pt x="1596869" y="0"/>
                    </a:lnTo>
                    <a:cubicBezTo>
                      <a:pt x="1613087" y="0"/>
                      <a:pt x="1628641" y="6443"/>
                      <a:pt x="1640109" y="17911"/>
                    </a:cubicBezTo>
                    <a:cubicBezTo>
                      <a:pt x="1651577" y="29379"/>
                      <a:pt x="1658019" y="44932"/>
                      <a:pt x="1658019" y="61151"/>
                    </a:cubicBezTo>
                    <a:lnTo>
                      <a:pt x="1658019" y="332665"/>
                    </a:lnTo>
                    <a:cubicBezTo>
                      <a:pt x="1658019" y="348884"/>
                      <a:pt x="1651577" y="364437"/>
                      <a:pt x="1640109" y="375905"/>
                    </a:cubicBezTo>
                    <a:cubicBezTo>
                      <a:pt x="1628641" y="387373"/>
                      <a:pt x="1613087" y="393816"/>
                      <a:pt x="1596869" y="393816"/>
                    </a:cubicBezTo>
                    <a:lnTo>
                      <a:pt x="61151" y="393816"/>
                    </a:lnTo>
                    <a:cubicBezTo>
                      <a:pt x="44932" y="393816"/>
                      <a:pt x="29379" y="387373"/>
                      <a:pt x="17911" y="375905"/>
                    </a:cubicBezTo>
                    <a:cubicBezTo>
                      <a:pt x="6443" y="364437"/>
                      <a:pt x="0" y="348884"/>
                      <a:pt x="0" y="332665"/>
                    </a:cubicBezTo>
                    <a:lnTo>
                      <a:pt x="0" y="61151"/>
                    </a:lnTo>
                    <a:cubicBezTo>
                      <a:pt x="0" y="44932"/>
                      <a:pt x="6443" y="29379"/>
                      <a:pt x="17911" y="17911"/>
                    </a:cubicBezTo>
                    <a:cubicBezTo>
                      <a:pt x="29379" y="6443"/>
                      <a:pt x="44932" y="0"/>
                      <a:pt x="61151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658019" cy="431916"/>
              </a:xfrm>
              <a:prstGeom prst="rect">
                <a:avLst/>
              </a:prstGeom>
            </p:spPr>
            <p:txBody>
              <a:bodyPr lIns="52103" tIns="52103" rIns="52103" bIns="5210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498528" y="230184"/>
              <a:ext cx="1834657" cy="1584476"/>
            </a:xfrm>
            <a:custGeom>
              <a:avLst/>
              <a:gdLst/>
              <a:ahLst/>
              <a:cxnLst/>
              <a:rect l="l" t="t" r="r" b="b"/>
              <a:pathLst>
                <a:path w="1834657" h="1584476">
                  <a:moveTo>
                    <a:pt x="0" y="0"/>
                  </a:moveTo>
                  <a:lnTo>
                    <a:pt x="1834657" y="0"/>
                  </a:lnTo>
                  <a:lnTo>
                    <a:pt x="1834657" y="1584477"/>
                  </a:lnTo>
                  <a:lnTo>
                    <a:pt x="0" y="1584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333185" y="614009"/>
              <a:ext cx="4084978" cy="759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2"/>
                </a:lnSpc>
                <a:spcBef>
                  <a:spcPct val="0"/>
                </a:spcBef>
              </a:pPr>
              <a:r>
                <a:rPr lang="en-US" sz="348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Tolerância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65988" y="8291336"/>
            <a:ext cx="5617230" cy="1414825"/>
            <a:chOff x="0" y="0"/>
            <a:chExt cx="7489641" cy="188643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489641" cy="1886433"/>
              <a:chOff x="0" y="0"/>
              <a:chExt cx="1479435" cy="37262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79435" cy="372629"/>
              </a:xfrm>
              <a:custGeom>
                <a:avLst/>
                <a:gdLst/>
                <a:ahLst/>
                <a:cxnLst/>
                <a:rect l="l" t="t" r="r" b="b"/>
                <a:pathLst>
                  <a:path w="1479435" h="372629">
                    <a:moveTo>
                      <a:pt x="70290" y="0"/>
                    </a:moveTo>
                    <a:lnTo>
                      <a:pt x="1409145" y="0"/>
                    </a:lnTo>
                    <a:cubicBezTo>
                      <a:pt x="1427787" y="0"/>
                      <a:pt x="1445666" y="7406"/>
                      <a:pt x="1458848" y="20588"/>
                    </a:cubicBezTo>
                    <a:cubicBezTo>
                      <a:pt x="1472030" y="33770"/>
                      <a:pt x="1479435" y="51648"/>
                      <a:pt x="1479435" y="70290"/>
                    </a:cubicBezTo>
                    <a:lnTo>
                      <a:pt x="1479435" y="302338"/>
                    </a:lnTo>
                    <a:cubicBezTo>
                      <a:pt x="1479435" y="320980"/>
                      <a:pt x="1472030" y="338859"/>
                      <a:pt x="1458848" y="352041"/>
                    </a:cubicBezTo>
                    <a:cubicBezTo>
                      <a:pt x="1445666" y="365223"/>
                      <a:pt x="1427787" y="372629"/>
                      <a:pt x="1409145" y="372629"/>
                    </a:cubicBezTo>
                    <a:lnTo>
                      <a:pt x="70290" y="372629"/>
                    </a:lnTo>
                    <a:cubicBezTo>
                      <a:pt x="31470" y="372629"/>
                      <a:pt x="0" y="341159"/>
                      <a:pt x="0" y="302338"/>
                    </a:cubicBezTo>
                    <a:lnTo>
                      <a:pt x="0" y="70290"/>
                    </a:lnTo>
                    <a:cubicBezTo>
                      <a:pt x="0" y="51648"/>
                      <a:pt x="7406" y="33770"/>
                      <a:pt x="20588" y="20588"/>
                    </a:cubicBezTo>
                    <a:cubicBezTo>
                      <a:pt x="33770" y="7406"/>
                      <a:pt x="51648" y="0"/>
                      <a:pt x="70290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479435" cy="410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106724" y="257416"/>
              <a:ext cx="996125" cy="1371600"/>
            </a:xfrm>
            <a:custGeom>
              <a:avLst/>
              <a:gdLst/>
              <a:ahLst/>
              <a:cxnLst/>
              <a:rect l="l" t="t" r="r" b="b"/>
              <a:pathLst>
                <a:path w="996125" h="1371600">
                  <a:moveTo>
                    <a:pt x="0" y="0"/>
                  </a:moveTo>
                  <a:lnTo>
                    <a:pt x="996125" y="0"/>
                  </a:lnTo>
                  <a:lnTo>
                    <a:pt x="99612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28789" y="619125"/>
              <a:ext cx="5306553" cy="75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Resiliência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9502" y="1773818"/>
            <a:ext cx="18208498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resposta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bovina à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infestação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carrapatos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dividida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três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mecanismos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controlar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carga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parasitária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617" y="448310"/>
            <a:ext cx="1817676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por quê não apenas avaliar a resistência genética dos animais como uma medida?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9015" y="2749162"/>
            <a:ext cx="7374201" cy="4316416"/>
            <a:chOff x="0" y="0"/>
            <a:chExt cx="9832268" cy="575522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832268" cy="5755221"/>
              <a:chOff x="0" y="0"/>
              <a:chExt cx="1942176" cy="113683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42176" cy="1136834"/>
              </a:xfrm>
              <a:custGeom>
                <a:avLst/>
                <a:gdLst/>
                <a:ahLst/>
                <a:cxnLst/>
                <a:rect l="l" t="t" r="r" b="b"/>
                <a:pathLst>
                  <a:path w="1942176" h="1136834">
                    <a:moveTo>
                      <a:pt x="53543" y="0"/>
                    </a:moveTo>
                    <a:lnTo>
                      <a:pt x="1888633" y="0"/>
                    </a:lnTo>
                    <a:cubicBezTo>
                      <a:pt x="1918204" y="0"/>
                      <a:pt x="1942176" y="23972"/>
                      <a:pt x="1942176" y="53543"/>
                    </a:cubicBezTo>
                    <a:lnTo>
                      <a:pt x="1942176" y="1083291"/>
                    </a:lnTo>
                    <a:cubicBezTo>
                      <a:pt x="1942176" y="1112862"/>
                      <a:pt x="1918204" y="1136834"/>
                      <a:pt x="1888633" y="1136834"/>
                    </a:cubicBezTo>
                    <a:lnTo>
                      <a:pt x="53543" y="1136834"/>
                    </a:lnTo>
                    <a:cubicBezTo>
                      <a:pt x="39343" y="1136834"/>
                      <a:pt x="25724" y="1131193"/>
                      <a:pt x="15682" y="1121151"/>
                    </a:cubicBezTo>
                    <a:cubicBezTo>
                      <a:pt x="5641" y="1111110"/>
                      <a:pt x="0" y="1097491"/>
                      <a:pt x="0" y="1083291"/>
                    </a:cubicBezTo>
                    <a:lnTo>
                      <a:pt x="0" y="53543"/>
                    </a:lnTo>
                    <a:cubicBezTo>
                      <a:pt x="0" y="23972"/>
                      <a:pt x="23972" y="0"/>
                      <a:pt x="53543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42176" cy="1174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41730" y="343963"/>
              <a:ext cx="1609023" cy="1684840"/>
            </a:xfrm>
            <a:custGeom>
              <a:avLst/>
              <a:gdLst/>
              <a:ahLst/>
              <a:cxnLst/>
              <a:rect l="l" t="t" r="r" b="b"/>
              <a:pathLst>
                <a:path w="1609023" h="1684840">
                  <a:moveTo>
                    <a:pt x="0" y="0"/>
                  </a:moveTo>
                  <a:lnTo>
                    <a:pt x="1609023" y="0"/>
                  </a:lnTo>
                  <a:lnTo>
                    <a:pt x="1609023" y="1684840"/>
                  </a:lnTo>
                  <a:lnTo>
                    <a:pt x="0" y="1684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105152" y="638276"/>
              <a:ext cx="1096213" cy="1096213"/>
            </a:xfrm>
            <a:custGeom>
              <a:avLst/>
              <a:gdLst/>
              <a:ahLst/>
              <a:cxnLst/>
              <a:rect l="l" t="t" r="r" b="b"/>
              <a:pathLst>
                <a:path w="1096213" h="1096213">
                  <a:moveTo>
                    <a:pt x="0" y="0"/>
                  </a:moveTo>
                  <a:lnTo>
                    <a:pt x="1096212" y="0"/>
                  </a:lnTo>
                  <a:lnTo>
                    <a:pt x="1096212" y="1096213"/>
                  </a:lnTo>
                  <a:lnTo>
                    <a:pt x="0" y="109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46732" y="2221553"/>
              <a:ext cx="9138804" cy="3151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Capacidade do animal de </a:t>
              </a: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reduzir a carga parasitária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por meio de respostas imunológicas - menor infestação de carrapatos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51385" y="708015"/>
              <a:ext cx="4477764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Resistência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5617" y="448310"/>
            <a:ext cx="1817676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por quê não apenas avaliar a resistência genética dos animais como uma medida?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759508" y="1613816"/>
            <a:ext cx="7398083" cy="8322084"/>
            <a:chOff x="0" y="0"/>
            <a:chExt cx="9864111" cy="11096112"/>
          </a:xfrm>
        </p:grpSpPr>
        <p:sp>
          <p:nvSpPr>
            <p:cNvPr id="12" name="Freeform 12"/>
            <p:cNvSpPr/>
            <p:nvPr/>
          </p:nvSpPr>
          <p:spPr>
            <a:xfrm rot="6000">
              <a:off x="-8923" y="-8600"/>
              <a:ext cx="9881957" cy="10250912"/>
            </a:xfrm>
            <a:custGeom>
              <a:avLst/>
              <a:gdLst/>
              <a:ahLst/>
              <a:cxnLst/>
              <a:rect l="l" t="t" r="r" b="b"/>
              <a:pathLst>
                <a:path w="9881957" h="10250912">
                  <a:moveTo>
                    <a:pt x="0" y="17216"/>
                  </a:moveTo>
                  <a:lnTo>
                    <a:pt x="9864096" y="0"/>
                  </a:lnTo>
                  <a:lnTo>
                    <a:pt x="9881957" y="10233696"/>
                  </a:lnTo>
                  <a:lnTo>
                    <a:pt x="17861" y="10250912"/>
                  </a:lnTo>
                  <a:lnTo>
                    <a:pt x="0" y="17216"/>
                  </a:lnTo>
                  <a:close/>
                </a:path>
              </a:pathLst>
            </a:custGeom>
            <a:blipFill>
              <a:blip r:embed="rId6"/>
              <a:stretch>
                <a:fillRect l="-14723" r="-6250" b="-16620"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3996356" y="1989644"/>
              <a:ext cx="5867755" cy="1650797"/>
              <a:chOff x="0" y="0"/>
              <a:chExt cx="1159063" cy="32608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59063" cy="326083"/>
              </a:xfrm>
              <a:custGeom>
                <a:avLst/>
                <a:gdLst/>
                <a:ahLst/>
                <a:cxnLst/>
                <a:rect l="l" t="t" r="r" b="b"/>
                <a:pathLst>
                  <a:path w="1159063" h="326083">
                    <a:moveTo>
                      <a:pt x="89719" y="0"/>
                    </a:moveTo>
                    <a:lnTo>
                      <a:pt x="1069343" y="0"/>
                    </a:lnTo>
                    <a:cubicBezTo>
                      <a:pt x="1093138" y="0"/>
                      <a:pt x="1115959" y="9453"/>
                      <a:pt x="1132785" y="26278"/>
                    </a:cubicBezTo>
                    <a:cubicBezTo>
                      <a:pt x="1149610" y="43104"/>
                      <a:pt x="1159063" y="65924"/>
                      <a:pt x="1159063" y="89719"/>
                    </a:cubicBezTo>
                    <a:lnTo>
                      <a:pt x="1159063" y="236364"/>
                    </a:lnTo>
                    <a:cubicBezTo>
                      <a:pt x="1159063" y="260159"/>
                      <a:pt x="1149610" y="282980"/>
                      <a:pt x="1132785" y="299805"/>
                    </a:cubicBezTo>
                    <a:cubicBezTo>
                      <a:pt x="1115959" y="316631"/>
                      <a:pt x="1093138" y="326083"/>
                      <a:pt x="1069343" y="326083"/>
                    </a:cubicBezTo>
                    <a:lnTo>
                      <a:pt x="89719" y="326083"/>
                    </a:lnTo>
                    <a:cubicBezTo>
                      <a:pt x="40169" y="326083"/>
                      <a:pt x="0" y="285915"/>
                      <a:pt x="0" y="236364"/>
                    </a:cubicBezTo>
                    <a:lnTo>
                      <a:pt x="0" y="89719"/>
                    </a:lnTo>
                    <a:cubicBezTo>
                      <a:pt x="0" y="65924"/>
                      <a:pt x="9453" y="43104"/>
                      <a:pt x="26278" y="26278"/>
                    </a:cubicBezTo>
                    <a:cubicBezTo>
                      <a:pt x="43104" y="9453"/>
                      <a:pt x="65924" y="0"/>
                      <a:pt x="8971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159063" cy="3641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Redução da carga média de patógenos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42524" y="10219423"/>
              <a:ext cx="5785593" cy="876689"/>
              <a:chOff x="0" y="0"/>
              <a:chExt cx="1142833" cy="17317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42833" cy="173173"/>
              </a:xfrm>
              <a:custGeom>
                <a:avLst/>
                <a:gdLst/>
                <a:ahLst/>
                <a:cxnLst/>
                <a:rect l="l" t="t" r="r" b="b"/>
                <a:pathLst>
                  <a:path w="1142833" h="173173">
                    <a:moveTo>
                      <a:pt x="86587" y="0"/>
                    </a:moveTo>
                    <a:lnTo>
                      <a:pt x="1056247" y="0"/>
                    </a:lnTo>
                    <a:cubicBezTo>
                      <a:pt x="1104067" y="0"/>
                      <a:pt x="1142833" y="38766"/>
                      <a:pt x="1142833" y="86587"/>
                    </a:cubicBezTo>
                    <a:lnTo>
                      <a:pt x="1142833" y="86587"/>
                    </a:lnTo>
                    <a:cubicBezTo>
                      <a:pt x="1142833" y="134407"/>
                      <a:pt x="1104067" y="173173"/>
                      <a:pt x="1056247" y="173173"/>
                    </a:cubicBezTo>
                    <a:lnTo>
                      <a:pt x="86587" y="173173"/>
                    </a:lnTo>
                    <a:cubicBezTo>
                      <a:pt x="38766" y="173173"/>
                      <a:pt x="0" y="134407"/>
                      <a:pt x="0" y="86587"/>
                    </a:cubicBezTo>
                    <a:lnTo>
                      <a:pt x="0" y="86587"/>
                    </a:lnTo>
                    <a:cubicBezTo>
                      <a:pt x="0" y="38766"/>
                      <a:pt x="38766" y="0"/>
                      <a:pt x="86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142833" cy="2303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Carga do patógeno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962" y="2004899"/>
            <a:ext cx="8081694" cy="3551995"/>
            <a:chOff x="0" y="0"/>
            <a:chExt cx="10775592" cy="47359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775592" cy="4735993"/>
              <a:chOff x="0" y="0"/>
              <a:chExt cx="2128512" cy="93550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28512" cy="935505"/>
              </a:xfrm>
              <a:custGeom>
                <a:avLst/>
                <a:gdLst/>
                <a:ahLst/>
                <a:cxnLst/>
                <a:rect l="l" t="t" r="r" b="b"/>
                <a:pathLst>
                  <a:path w="2128512" h="935505">
                    <a:moveTo>
                      <a:pt x="48856" y="0"/>
                    </a:moveTo>
                    <a:lnTo>
                      <a:pt x="2079656" y="0"/>
                    </a:lnTo>
                    <a:cubicBezTo>
                      <a:pt x="2106639" y="0"/>
                      <a:pt x="2128512" y="21874"/>
                      <a:pt x="2128512" y="48856"/>
                    </a:cubicBezTo>
                    <a:lnTo>
                      <a:pt x="2128512" y="886649"/>
                    </a:lnTo>
                    <a:cubicBezTo>
                      <a:pt x="2128512" y="913631"/>
                      <a:pt x="2106639" y="935505"/>
                      <a:pt x="2079656" y="935505"/>
                    </a:cubicBezTo>
                    <a:lnTo>
                      <a:pt x="48856" y="935505"/>
                    </a:lnTo>
                    <a:cubicBezTo>
                      <a:pt x="21874" y="935505"/>
                      <a:pt x="0" y="913631"/>
                      <a:pt x="0" y="886649"/>
                    </a:cubicBezTo>
                    <a:lnTo>
                      <a:pt x="0" y="48856"/>
                    </a:lnTo>
                    <a:cubicBezTo>
                      <a:pt x="0" y="21874"/>
                      <a:pt x="21874" y="0"/>
                      <a:pt x="48856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128512" cy="973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44948" y="325816"/>
              <a:ext cx="1788763" cy="1544841"/>
            </a:xfrm>
            <a:custGeom>
              <a:avLst/>
              <a:gdLst/>
              <a:ahLst/>
              <a:cxnLst/>
              <a:rect l="l" t="t" r="r" b="b"/>
              <a:pathLst>
                <a:path w="1788763" h="1544841">
                  <a:moveTo>
                    <a:pt x="0" y="0"/>
                  </a:moveTo>
                  <a:lnTo>
                    <a:pt x="1788764" y="0"/>
                  </a:lnTo>
                  <a:lnTo>
                    <a:pt x="1788764" y="1544841"/>
                  </a:lnTo>
                  <a:lnTo>
                    <a:pt x="0" y="1544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473698" y="1989706"/>
              <a:ext cx="9704997" cy="2351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Capacidade de</a:t>
              </a: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manter o desempenho produtivo mesmo sob infestação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52898" y="619869"/>
              <a:ext cx="3982793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Tolerância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86825" y="1822875"/>
            <a:ext cx="8472475" cy="7468037"/>
            <a:chOff x="0" y="0"/>
            <a:chExt cx="11296634" cy="99573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90079" cy="9050878"/>
            </a:xfrm>
            <a:custGeom>
              <a:avLst/>
              <a:gdLst/>
              <a:ahLst/>
              <a:cxnLst/>
              <a:rect l="l" t="t" r="r" b="b"/>
              <a:pathLst>
                <a:path w="9790079" h="9050878">
                  <a:moveTo>
                    <a:pt x="0" y="0"/>
                  </a:moveTo>
                  <a:lnTo>
                    <a:pt x="9790079" y="0"/>
                  </a:lnTo>
                  <a:lnTo>
                    <a:pt x="9790079" y="9050878"/>
                  </a:lnTo>
                  <a:lnTo>
                    <a:pt x="0" y="905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8167"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5511040" y="695404"/>
              <a:ext cx="5785593" cy="2141464"/>
              <a:chOff x="0" y="0"/>
              <a:chExt cx="1142833" cy="42300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42833" cy="423005"/>
              </a:xfrm>
              <a:custGeom>
                <a:avLst/>
                <a:gdLst/>
                <a:ahLst/>
                <a:cxnLst/>
                <a:rect l="l" t="t" r="r" b="b"/>
                <a:pathLst>
                  <a:path w="1142833" h="423005">
                    <a:moveTo>
                      <a:pt x="90993" y="0"/>
                    </a:moveTo>
                    <a:lnTo>
                      <a:pt x="1051840" y="0"/>
                    </a:lnTo>
                    <a:cubicBezTo>
                      <a:pt x="1075973" y="0"/>
                      <a:pt x="1099117" y="9587"/>
                      <a:pt x="1116182" y="26651"/>
                    </a:cubicBezTo>
                    <a:cubicBezTo>
                      <a:pt x="1133246" y="43716"/>
                      <a:pt x="1142833" y="66860"/>
                      <a:pt x="1142833" y="90993"/>
                    </a:cubicBezTo>
                    <a:lnTo>
                      <a:pt x="1142833" y="332012"/>
                    </a:lnTo>
                    <a:cubicBezTo>
                      <a:pt x="1142833" y="356145"/>
                      <a:pt x="1133246" y="379289"/>
                      <a:pt x="1116182" y="396354"/>
                    </a:cubicBezTo>
                    <a:cubicBezTo>
                      <a:pt x="1099117" y="413419"/>
                      <a:pt x="1075973" y="423005"/>
                      <a:pt x="1051840" y="423005"/>
                    </a:cubicBezTo>
                    <a:lnTo>
                      <a:pt x="90993" y="423005"/>
                    </a:lnTo>
                    <a:cubicBezTo>
                      <a:pt x="66860" y="423005"/>
                      <a:pt x="43716" y="413419"/>
                      <a:pt x="26651" y="396354"/>
                    </a:cubicBezTo>
                    <a:cubicBezTo>
                      <a:pt x="9587" y="379289"/>
                      <a:pt x="0" y="356145"/>
                      <a:pt x="0" y="332012"/>
                    </a:cubicBezTo>
                    <a:lnTo>
                      <a:pt x="0" y="90993"/>
                    </a:lnTo>
                    <a:cubicBezTo>
                      <a:pt x="0" y="66860"/>
                      <a:pt x="9587" y="43716"/>
                      <a:pt x="26651" y="26651"/>
                    </a:cubicBezTo>
                    <a:cubicBezTo>
                      <a:pt x="43716" y="9587"/>
                      <a:pt x="66860" y="0"/>
                      <a:pt x="9099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142833" cy="461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Redução do desempenho para uma dada carga de patógeno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02243" y="9080694"/>
              <a:ext cx="5785593" cy="876689"/>
              <a:chOff x="0" y="0"/>
              <a:chExt cx="1142833" cy="17317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42833" cy="173173"/>
              </a:xfrm>
              <a:custGeom>
                <a:avLst/>
                <a:gdLst/>
                <a:ahLst/>
                <a:cxnLst/>
                <a:rect l="l" t="t" r="r" b="b"/>
                <a:pathLst>
                  <a:path w="1142833" h="173173">
                    <a:moveTo>
                      <a:pt x="86587" y="0"/>
                    </a:moveTo>
                    <a:lnTo>
                      <a:pt x="1056247" y="0"/>
                    </a:lnTo>
                    <a:cubicBezTo>
                      <a:pt x="1104067" y="0"/>
                      <a:pt x="1142833" y="38766"/>
                      <a:pt x="1142833" y="86587"/>
                    </a:cubicBezTo>
                    <a:lnTo>
                      <a:pt x="1142833" y="86587"/>
                    </a:lnTo>
                    <a:cubicBezTo>
                      <a:pt x="1142833" y="134407"/>
                      <a:pt x="1104067" y="173173"/>
                      <a:pt x="1056247" y="173173"/>
                    </a:cubicBezTo>
                    <a:lnTo>
                      <a:pt x="86587" y="173173"/>
                    </a:lnTo>
                    <a:cubicBezTo>
                      <a:pt x="38766" y="173173"/>
                      <a:pt x="0" y="134407"/>
                      <a:pt x="0" y="86587"/>
                    </a:cubicBezTo>
                    <a:lnTo>
                      <a:pt x="0" y="86587"/>
                    </a:lnTo>
                    <a:cubicBezTo>
                      <a:pt x="0" y="38766"/>
                      <a:pt x="38766" y="0"/>
                      <a:pt x="86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1142833" cy="2303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r>
                  <a:rPr lang="en-US" sz="2799" b="1">
                    <a:solidFill>
                      <a:srgbClr val="000000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Carga do patógeno</a:t>
                </a: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705131" y="5758674"/>
            <a:ext cx="8081694" cy="3532238"/>
            <a:chOff x="0" y="0"/>
            <a:chExt cx="10775592" cy="470965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775592" cy="4709651"/>
              <a:chOff x="0" y="0"/>
              <a:chExt cx="2128512" cy="9303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28512" cy="930301"/>
              </a:xfrm>
              <a:custGeom>
                <a:avLst/>
                <a:gdLst/>
                <a:ahLst/>
                <a:cxnLst/>
                <a:rect l="l" t="t" r="r" b="b"/>
                <a:pathLst>
                  <a:path w="2128512" h="930301">
                    <a:moveTo>
                      <a:pt x="48856" y="0"/>
                    </a:moveTo>
                    <a:lnTo>
                      <a:pt x="2079656" y="0"/>
                    </a:lnTo>
                    <a:cubicBezTo>
                      <a:pt x="2106639" y="0"/>
                      <a:pt x="2128512" y="21874"/>
                      <a:pt x="2128512" y="48856"/>
                    </a:cubicBezTo>
                    <a:lnTo>
                      <a:pt x="2128512" y="881446"/>
                    </a:lnTo>
                    <a:cubicBezTo>
                      <a:pt x="2128512" y="908428"/>
                      <a:pt x="2106639" y="930301"/>
                      <a:pt x="2079656" y="930301"/>
                    </a:cubicBezTo>
                    <a:lnTo>
                      <a:pt x="48856" y="930301"/>
                    </a:lnTo>
                    <a:cubicBezTo>
                      <a:pt x="21874" y="930301"/>
                      <a:pt x="0" y="908428"/>
                      <a:pt x="0" y="881446"/>
                    </a:cubicBezTo>
                    <a:lnTo>
                      <a:pt x="0" y="48856"/>
                    </a:lnTo>
                    <a:cubicBezTo>
                      <a:pt x="0" y="21874"/>
                      <a:pt x="21874" y="0"/>
                      <a:pt x="48856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128512" cy="9684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00334" y="345473"/>
              <a:ext cx="10075258" cy="3952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 animal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não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necessariamente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elimina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o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parasita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mas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minimiza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o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dano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fisiológico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causado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por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cada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unidade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de carga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parasitária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-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preservando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ganho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de peso e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saúde</a:t>
              </a:r>
              <a:endPara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99506" y="275941"/>
              <a:ext cx="1061096" cy="1061096"/>
            </a:xfrm>
            <a:custGeom>
              <a:avLst/>
              <a:gdLst/>
              <a:ahLst/>
              <a:cxnLst/>
              <a:rect l="l" t="t" r="r" b="b"/>
              <a:pathLst>
                <a:path w="1061096" h="1061096">
                  <a:moveTo>
                    <a:pt x="0" y="0"/>
                  </a:moveTo>
                  <a:lnTo>
                    <a:pt x="1061096" y="0"/>
                  </a:lnTo>
                  <a:lnTo>
                    <a:pt x="1061096" y="1061096"/>
                  </a:lnTo>
                  <a:lnTo>
                    <a:pt x="0" y="1061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5617" y="448310"/>
            <a:ext cx="1817676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por quê não apenas avaliar a resistência genética dos animais como uma medida?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475" y="2735569"/>
            <a:ext cx="7935276" cy="4815862"/>
            <a:chOff x="0" y="0"/>
            <a:chExt cx="10580367" cy="642115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580367" cy="6421150"/>
              <a:chOff x="0" y="0"/>
              <a:chExt cx="2089949" cy="126837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89949" cy="1268375"/>
              </a:xfrm>
              <a:custGeom>
                <a:avLst/>
                <a:gdLst/>
                <a:ahLst/>
                <a:cxnLst/>
                <a:rect l="l" t="t" r="r" b="b"/>
                <a:pathLst>
                  <a:path w="2089949" h="1268375">
                    <a:moveTo>
                      <a:pt x="49757" y="0"/>
                    </a:moveTo>
                    <a:lnTo>
                      <a:pt x="2040192" y="0"/>
                    </a:lnTo>
                    <a:cubicBezTo>
                      <a:pt x="2053388" y="0"/>
                      <a:pt x="2066044" y="5242"/>
                      <a:pt x="2075376" y="14574"/>
                    </a:cubicBezTo>
                    <a:cubicBezTo>
                      <a:pt x="2084707" y="23905"/>
                      <a:pt x="2089949" y="36561"/>
                      <a:pt x="2089949" y="49757"/>
                    </a:cubicBezTo>
                    <a:lnTo>
                      <a:pt x="2089949" y="1218618"/>
                    </a:lnTo>
                    <a:cubicBezTo>
                      <a:pt x="2089949" y="1231814"/>
                      <a:pt x="2084707" y="1244470"/>
                      <a:pt x="2075376" y="1253802"/>
                    </a:cubicBezTo>
                    <a:cubicBezTo>
                      <a:pt x="2066044" y="1263133"/>
                      <a:pt x="2053388" y="1268375"/>
                      <a:pt x="2040192" y="1268375"/>
                    </a:cubicBezTo>
                    <a:lnTo>
                      <a:pt x="49757" y="1268375"/>
                    </a:lnTo>
                    <a:cubicBezTo>
                      <a:pt x="36561" y="1268375"/>
                      <a:pt x="23905" y="1263133"/>
                      <a:pt x="14574" y="1253802"/>
                    </a:cubicBezTo>
                    <a:cubicBezTo>
                      <a:pt x="5242" y="1244470"/>
                      <a:pt x="0" y="1231814"/>
                      <a:pt x="0" y="1218618"/>
                    </a:cubicBezTo>
                    <a:lnTo>
                      <a:pt x="0" y="49757"/>
                    </a:lnTo>
                    <a:cubicBezTo>
                      <a:pt x="0" y="36561"/>
                      <a:pt x="5242" y="23905"/>
                      <a:pt x="14574" y="14574"/>
                    </a:cubicBezTo>
                    <a:cubicBezTo>
                      <a:pt x="23905" y="5242"/>
                      <a:pt x="36561" y="0"/>
                      <a:pt x="49757" y="0"/>
                    </a:cubicBezTo>
                    <a:close/>
                  </a:path>
                </a:pathLst>
              </a:custGeom>
              <a:solidFill>
                <a:srgbClr val="E4EAF8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089949" cy="1306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70991" y="393156"/>
              <a:ext cx="996125" cy="1371600"/>
            </a:xfrm>
            <a:custGeom>
              <a:avLst/>
              <a:gdLst/>
              <a:ahLst/>
              <a:cxnLst/>
              <a:rect l="l" t="t" r="r" b="b"/>
              <a:pathLst>
                <a:path w="996125" h="1371600">
                  <a:moveTo>
                    <a:pt x="0" y="0"/>
                  </a:moveTo>
                  <a:lnTo>
                    <a:pt x="996125" y="0"/>
                  </a:lnTo>
                  <a:lnTo>
                    <a:pt x="99612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45488" y="2043410"/>
              <a:ext cx="9964043" cy="3952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Capacidade de </a:t>
              </a: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recuperar o estado produtivo 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após um episódio de infestação intensa - velocidade de retorno ao desempenho basal após o pico de carga parasitária.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69053" y="884221"/>
              <a:ext cx="5306553" cy="88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Resiliência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5617" y="448310"/>
            <a:ext cx="1817676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por quê não apenas avaliar a resistência genética dos animais como uma medida?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144000" y="1360569"/>
            <a:ext cx="6703518" cy="6956321"/>
            <a:chOff x="0" y="0"/>
            <a:chExt cx="8938024" cy="9275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38024" cy="9275095"/>
            </a:xfrm>
            <a:custGeom>
              <a:avLst/>
              <a:gdLst/>
              <a:ahLst/>
              <a:cxnLst/>
              <a:rect l="l" t="t" r="r" b="b"/>
              <a:pathLst>
                <a:path w="8938024" h="9275095">
                  <a:moveTo>
                    <a:pt x="0" y="0"/>
                  </a:moveTo>
                  <a:lnTo>
                    <a:pt x="8938024" y="0"/>
                  </a:lnTo>
                  <a:lnTo>
                    <a:pt x="8938024" y="9275095"/>
                  </a:lnTo>
                  <a:lnTo>
                    <a:pt x="0" y="9275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6" t="-1056" r="-1837" b="-1056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536111" y="186113"/>
              <a:ext cx="3661270" cy="684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4"/>
                </a:lnSpc>
              </a:pPr>
              <a:r>
                <a:rPr lang="en-US" sz="311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Resiliência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827" y="1613152"/>
            <a:ext cx="13981804" cy="834520"/>
            <a:chOff x="0" y="0"/>
            <a:chExt cx="18642406" cy="1112694"/>
          </a:xfrm>
        </p:grpSpPr>
        <p:sp>
          <p:nvSpPr>
            <p:cNvPr id="3" name="Freeform 3"/>
            <p:cNvSpPr/>
            <p:nvPr/>
          </p:nvSpPr>
          <p:spPr>
            <a:xfrm>
              <a:off x="0" y="121070"/>
              <a:ext cx="1642442" cy="991624"/>
            </a:xfrm>
            <a:custGeom>
              <a:avLst/>
              <a:gdLst/>
              <a:ahLst/>
              <a:cxnLst/>
              <a:rect l="l" t="t" r="r" b="b"/>
              <a:pathLst>
                <a:path w="1642442" h="991624">
                  <a:moveTo>
                    <a:pt x="0" y="0"/>
                  </a:moveTo>
                  <a:lnTo>
                    <a:pt x="1642442" y="0"/>
                  </a:lnTo>
                  <a:lnTo>
                    <a:pt x="1642442" y="991624"/>
                  </a:lnTo>
                  <a:lnTo>
                    <a:pt x="0" y="99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516999" y="-323850"/>
              <a:ext cx="18125407" cy="1004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1"/>
                </a:lnSpc>
              </a:pPr>
              <a:r>
                <a:rPr lang="en-US" sz="33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Resistência: </a:t>
              </a:r>
              <a:r>
                <a:rPr lang="en-US" sz="33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reduz o nível de infecção → foca no patógeno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368" y="448310"/>
            <a:ext cx="1817676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por quê não apenas avaliar a resistência genética dos animais como uma medida?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7447" y="5457792"/>
            <a:ext cx="16951767" cy="4176508"/>
            <a:chOff x="0" y="0"/>
            <a:chExt cx="22602356" cy="55686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95687" cy="4755327"/>
            </a:xfrm>
            <a:custGeom>
              <a:avLst/>
              <a:gdLst/>
              <a:ahLst/>
              <a:cxnLst/>
              <a:rect l="l" t="t" r="r" b="b"/>
              <a:pathLst>
                <a:path w="10495687" h="4755327">
                  <a:moveTo>
                    <a:pt x="0" y="0"/>
                  </a:moveTo>
                  <a:lnTo>
                    <a:pt x="10495687" y="0"/>
                  </a:lnTo>
                  <a:lnTo>
                    <a:pt x="10495687" y="4755327"/>
                  </a:lnTo>
                  <a:lnTo>
                    <a:pt x="0" y="475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609514" y="1486282"/>
              <a:ext cx="1936411" cy="1060185"/>
            </a:xfrm>
            <a:custGeom>
              <a:avLst/>
              <a:gdLst/>
              <a:ahLst/>
              <a:cxnLst/>
              <a:rect l="l" t="t" r="r" b="b"/>
              <a:pathLst>
                <a:path w="1936411" h="1060185">
                  <a:moveTo>
                    <a:pt x="0" y="0"/>
                  </a:moveTo>
                  <a:lnTo>
                    <a:pt x="1936411" y="0"/>
                  </a:lnTo>
                  <a:lnTo>
                    <a:pt x="1936411" y="1060185"/>
                  </a:lnTo>
                  <a:lnTo>
                    <a:pt x="0" y="106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994737">
              <a:off x="16081104" y="4016456"/>
              <a:ext cx="3213728" cy="731123"/>
            </a:xfrm>
            <a:custGeom>
              <a:avLst/>
              <a:gdLst/>
              <a:ahLst/>
              <a:cxnLst/>
              <a:rect l="l" t="t" r="r" b="b"/>
              <a:pathLst>
                <a:path w="3213728" h="731123">
                  <a:moveTo>
                    <a:pt x="0" y="0"/>
                  </a:moveTo>
                  <a:lnTo>
                    <a:pt x="3213728" y="0"/>
                  </a:lnTo>
                  <a:lnTo>
                    <a:pt x="3213728" y="731123"/>
                  </a:lnTo>
                  <a:lnTo>
                    <a:pt x="0" y="731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2545925" y="780241"/>
              <a:ext cx="10056432" cy="2415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Animais criados em uma região endêmica para a ocorrência dos carrapatos:</a:t>
              </a:r>
              <a:r>
                <a:rPr lang="en-US" sz="34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Tolerância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7261" y="4081017"/>
            <a:ext cx="18243991" cy="743718"/>
            <a:chOff x="0" y="0"/>
            <a:chExt cx="24325321" cy="991624"/>
          </a:xfrm>
        </p:grpSpPr>
        <p:sp>
          <p:nvSpPr>
            <p:cNvPr id="12" name="TextBox 12"/>
            <p:cNvSpPr txBox="1"/>
            <p:nvPr/>
          </p:nvSpPr>
          <p:spPr>
            <a:xfrm>
              <a:off x="312764" y="-323850"/>
              <a:ext cx="24012557" cy="1004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1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Resiliência</a:t>
              </a:r>
              <a:r>
                <a:rPr lang="en-US" sz="3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: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pode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ser 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combinaçao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dos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dois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→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foco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no tempo de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recuperação</a:t>
              </a:r>
              <a:endPara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642442" cy="991624"/>
            </a:xfrm>
            <a:custGeom>
              <a:avLst/>
              <a:gdLst/>
              <a:ahLst/>
              <a:cxnLst/>
              <a:rect l="l" t="t" r="r" b="b"/>
              <a:pathLst>
                <a:path w="1642442" h="991624">
                  <a:moveTo>
                    <a:pt x="0" y="0"/>
                  </a:moveTo>
                  <a:lnTo>
                    <a:pt x="1642442" y="0"/>
                  </a:lnTo>
                  <a:lnTo>
                    <a:pt x="1642442" y="991624"/>
                  </a:lnTo>
                  <a:lnTo>
                    <a:pt x="0" y="99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748794" y="2822949"/>
            <a:ext cx="14857914" cy="772293"/>
            <a:chOff x="0" y="0"/>
            <a:chExt cx="19810552" cy="1029724"/>
          </a:xfrm>
        </p:grpSpPr>
        <p:sp>
          <p:nvSpPr>
            <p:cNvPr id="15" name="TextBox 15"/>
            <p:cNvSpPr txBox="1"/>
            <p:nvPr/>
          </p:nvSpPr>
          <p:spPr>
            <a:xfrm>
              <a:off x="537336" y="-323850"/>
              <a:ext cx="19273216" cy="1004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1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Tolerância</a:t>
              </a:r>
              <a:r>
                <a:rPr lang="en-US" sz="3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: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reduz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o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impacto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da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infecção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→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foca</a:t>
              </a:r>
              <a:r>
                <a:rPr lang="en-US" sz="33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no </a:t>
              </a:r>
              <a:r>
                <a:rPr lang="en-US" sz="33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hospedeiro</a:t>
              </a:r>
              <a:endPara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38100"/>
              <a:ext cx="1642442" cy="991624"/>
            </a:xfrm>
            <a:custGeom>
              <a:avLst/>
              <a:gdLst/>
              <a:ahLst/>
              <a:cxnLst/>
              <a:rect l="l" t="t" r="r" b="b"/>
              <a:pathLst>
                <a:path w="1642442" h="991624">
                  <a:moveTo>
                    <a:pt x="0" y="0"/>
                  </a:moveTo>
                  <a:lnTo>
                    <a:pt x="1642442" y="0"/>
                  </a:lnTo>
                  <a:lnTo>
                    <a:pt x="1642442" y="991624"/>
                  </a:lnTo>
                  <a:lnTo>
                    <a:pt x="0" y="99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2543" y="1875648"/>
            <a:ext cx="1053298" cy="10532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759932" y="286352"/>
            <a:ext cx="7281668" cy="9714296"/>
          </a:xfrm>
          <a:custGeom>
            <a:avLst/>
            <a:gdLst/>
            <a:ahLst/>
            <a:cxnLst/>
            <a:rect l="l" t="t" r="r" b="b"/>
            <a:pathLst>
              <a:path w="7281668" h="9714296">
                <a:moveTo>
                  <a:pt x="0" y="0"/>
                </a:moveTo>
                <a:lnTo>
                  <a:pt x="7281668" y="0"/>
                </a:lnTo>
                <a:lnTo>
                  <a:pt x="7281668" y="9714296"/>
                </a:lnTo>
                <a:lnTo>
                  <a:pt x="0" y="9714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8714" y="2074336"/>
            <a:ext cx="837245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Bovinos Canhim presentes na fazenda do grupo ILMA (n=142)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2543" y="460350"/>
            <a:ext cx="5494570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Materiais e Métodos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32543" y="3652846"/>
            <a:ext cx="1053298" cy="105329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54224" y="3854876"/>
            <a:ext cx="326222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Pesados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GP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32543" y="5430044"/>
            <a:ext cx="1053298" cy="105329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04866" y="5639594"/>
            <a:ext cx="29704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Reatividade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2543" y="7207242"/>
            <a:ext cx="1053298" cy="105329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8D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77368" y="7140567"/>
            <a:ext cx="766663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Contagens de carrapatos: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Fêmeas adultas e escores de infestação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722</Words>
  <Application>Microsoft Office PowerPoint</Application>
  <PresentationFormat>Custom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Open Sans Bold</vt:lpstr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Tolerância, Resistência e Resiliência na Resposta a Carrapatos em Bovinos</dc:title>
  <cp:lastModifiedBy>user1</cp:lastModifiedBy>
  <cp:revision>2</cp:revision>
  <dcterms:created xsi:type="dcterms:W3CDTF">2006-08-16T00:00:00Z</dcterms:created>
  <dcterms:modified xsi:type="dcterms:W3CDTF">2026-05-04T13:49:23Z</dcterms:modified>
  <dc:identifier>DAHIDFIvMCM</dc:identifier>
</cp:coreProperties>
</file>